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65" r:id="rId5"/>
    <p:sldId id="267" r:id="rId6"/>
    <p:sldId id="264" r:id="rId7"/>
    <p:sldId id="258" r:id="rId8"/>
    <p:sldId id="266" r:id="rId9"/>
    <p:sldId id="263" r:id="rId10"/>
    <p:sldId id="262" r:id="rId11"/>
    <p:sldId id="261" r:id="rId12"/>
    <p:sldId id="260" r:id="rId1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20" autoAdjust="0"/>
  </p:normalViewPr>
  <p:slideViewPr>
    <p:cSldViewPr snapToGrid="0" snapToObjects="1">
      <p:cViewPr>
        <p:scale>
          <a:sx n="100" d="100"/>
          <a:sy n="100" d="100"/>
        </p:scale>
        <p:origin x="-1864" y="-6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GB"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B7A0AAA6-E3B3-B848-919B-860C2CC6156A}" type="datetimeFigureOut">
              <a:rPr lang="en-US" smtClean="0"/>
              <a:t>10/01/17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890464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B7A0AAA6-E3B3-B848-919B-860C2CC6156A}" type="datetimeFigureOut">
              <a:rPr lang="en-US" smtClean="0"/>
              <a:t>10/01/17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274108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B7A0AAA6-E3B3-B848-919B-860C2CC6156A}" type="datetimeFigureOut">
              <a:rPr lang="en-US" smtClean="0"/>
              <a:t>10/01/17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24382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B7A0AAA6-E3B3-B848-919B-860C2CC6156A}" type="datetimeFigureOut">
              <a:rPr lang="en-US" smtClean="0"/>
              <a:t>10/01/17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102215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7A0AAA6-E3B3-B848-919B-860C2CC6156A}" type="datetimeFigureOut">
              <a:rPr lang="en-US" smtClean="0"/>
              <a:t>10/01/17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172870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B7A0AAA6-E3B3-B848-919B-860C2CC6156A}" type="datetimeFigureOut">
              <a:rPr lang="en-US" smtClean="0"/>
              <a:t>10/01/17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211300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B7A0AAA6-E3B3-B848-919B-860C2CC6156A}" type="datetimeFigureOut">
              <a:rPr lang="en-US" smtClean="0"/>
              <a:t>10/01/17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175236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B7A0AAA6-E3B3-B848-919B-860C2CC6156A}" type="datetimeFigureOut">
              <a:rPr lang="en-US" smtClean="0"/>
              <a:t>10/01/17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406499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0AAA6-E3B3-B848-919B-860C2CC6156A}" type="datetimeFigureOut">
              <a:rPr lang="en-US" smtClean="0"/>
              <a:t>10/01/17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235723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7A0AAA6-E3B3-B848-919B-860C2CC6156A}" type="datetimeFigureOut">
              <a:rPr lang="en-US" smtClean="0"/>
              <a:t>10/01/17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1021328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7A0AAA6-E3B3-B848-919B-860C2CC6156A}" type="datetimeFigureOut">
              <a:rPr lang="en-US" smtClean="0"/>
              <a:t>10/01/17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8CEB7A-E946-FD46-92C7-0684BF5E2692}" type="slidenum">
              <a:rPr lang="en-GB" smtClean="0"/>
              <a:t>‹#›</a:t>
            </a:fld>
            <a:endParaRPr lang="en-GB"/>
          </a:p>
        </p:txBody>
      </p:sp>
    </p:spTree>
    <p:extLst>
      <p:ext uri="{BB962C8B-B14F-4D97-AF65-F5344CB8AC3E}">
        <p14:creationId xmlns:p14="http://schemas.microsoft.com/office/powerpoint/2010/main" val="21615604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7A0AAA6-E3B3-B848-919B-860C2CC6156A}" type="datetimeFigureOut">
              <a:rPr lang="en-US" smtClean="0"/>
              <a:t>10/01/17</a:t>
            </a:fld>
            <a:endParaRPr lang="en-GB"/>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C8CEB7A-E946-FD46-92C7-0684BF5E2692}" type="slidenum">
              <a:rPr lang="en-GB" smtClean="0"/>
              <a:t>‹#›</a:t>
            </a:fld>
            <a:endParaRPr lang="en-GB"/>
          </a:p>
        </p:txBody>
      </p:sp>
    </p:spTree>
    <p:extLst>
      <p:ext uri="{BB962C8B-B14F-4D97-AF65-F5344CB8AC3E}">
        <p14:creationId xmlns:p14="http://schemas.microsoft.com/office/powerpoint/2010/main" val="1880662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356611"/>
            <a:ext cx="5829300" cy="1960033"/>
          </a:xfrm>
        </p:spPr>
        <p:txBody>
          <a:bodyPr>
            <a:normAutofit fontScale="90000"/>
          </a:bodyPr>
          <a:lstStyle/>
          <a:p>
            <a:r>
              <a:rPr lang="en-GB" dirty="0" smtClean="0"/>
              <a:t>Collingwood </a:t>
            </a:r>
            <a:r>
              <a:rPr lang="mr-IN" dirty="0" smtClean="0"/>
              <a:t>–</a:t>
            </a:r>
            <a:r>
              <a:rPr lang="en-GB" dirty="0" smtClean="0"/>
              <a:t> Growth and Profit Improvement Specialist</a:t>
            </a:r>
            <a:endParaRPr lang="en-GB" dirty="0"/>
          </a:p>
        </p:txBody>
      </p:sp>
      <p:sp>
        <p:nvSpPr>
          <p:cNvPr id="3" name="Subtitle 2"/>
          <p:cNvSpPr>
            <a:spLocks noGrp="1"/>
          </p:cNvSpPr>
          <p:nvPr>
            <p:ph type="subTitle" idx="1"/>
          </p:nvPr>
        </p:nvSpPr>
        <p:spPr>
          <a:xfrm>
            <a:off x="1028700" y="3951985"/>
            <a:ext cx="4800600" cy="2336800"/>
          </a:xfrm>
        </p:spPr>
        <p:txBody>
          <a:bodyPr/>
          <a:lstStyle/>
          <a:p>
            <a:r>
              <a:rPr lang="en-GB" dirty="0" smtClean="0"/>
              <a:t>Collingwood carries out process upgrades that help clients achieve their </a:t>
            </a:r>
            <a:r>
              <a:rPr lang="en-GB" dirty="0" smtClean="0"/>
              <a:t>growth and profitability </a:t>
            </a:r>
            <a:r>
              <a:rPr lang="en-GB" dirty="0" smtClean="0"/>
              <a:t>targets</a:t>
            </a:r>
            <a:endParaRPr lang="en-GB" dirty="0"/>
          </a:p>
        </p:txBody>
      </p:sp>
      <p:pic>
        <p:nvPicPr>
          <p:cNvPr id="4" name="Content Placeholder 7"/>
          <p:cNvPicPr>
            <a:picLocks noChangeAspect="1"/>
          </p:cNvPicPr>
          <p:nvPr/>
        </p:nvPicPr>
        <p:blipFill>
          <a:blip r:embed="rId2"/>
          <a:srcRect t="4503" b="4503"/>
          <a:stretch>
            <a:fillRect/>
          </a:stretch>
        </p:blipFill>
        <p:spPr>
          <a:xfrm>
            <a:off x="5035217" y="366185"/>
            <a:ext cx="1445713" cy="796377"/>
          </a:xfrm>
          <a:prstGeom prst="rect">
            <a:avLst/>
          </a:prstGeom>
        </p:spPr>
      </p:pic>
      <p:sp>
        <p:nvSpPr>
          <p:cNvPr id="5" name="Rectangle 4"/>
          <p:cNvSpPr/>
          <p:nvPr/>
        </p:nvSpPr>
        <p:spPr>
          <a:xfrm>
            <a:off x="514350" y="7192490"/>
            <a:ext cx="5829300" cy="646331"/>
          </a:xfrm>
          <a:prstGeom prst="rect">
            <a:avLst/>
          </a:prstGeom>
        </p:spPr>
        <p:txBody>
          <a:bodyPr wrap="square">
            <a:spAutoFit/>
          </a:bodyPr>
          <a:lstStyle/>
          <a:p>
            <a:r>
              <a:rPr lang="en-GB" dirty="0"/>
              <a:t>Selected project examples are attached. Where possible statutory accounts for the time in question are included</a:t>
            </a:r>
          </a:p>
        </p:txBody>
      </p:sp>
    </p:spTree>
    <p:extLst>
      <p:ext uri="{BB962C8B-B14F-4D97-AF65-F5344CB8AC3E}">
        <p14:creationId xmlns:p14="http://schemas.microsoft.com/office/powerpoint/2010/main" val="32924024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805458" y="1582615"/>
            <a:ext cx="3130146" cy="369332"/>
          </a:xfrm>
          <a:prstGeom prst="rect">
            <a:avLst/>
          </a:prstGeom>
        </p:spPr>
        <p:txBody>
          <a:bodyPr wrap="none">
            <a:spAutoFit/>
          </a:bodyPr>
          <a:lstStyle/>
          <a:p>
            <a:r>
              <a:rPr lang="en-GB" dirty="0">
                <a:solidFill>
                  <a:srgbClr val="0000FF"/>
                </a:solidFill>
              </a:rPr>
              <a:t>PC Manufacturer (1993 – 1995)</a:t>
            </a:r>
          </a:p>
        </p:txBody>
      </p:sp>
      <p:sp>
        <p:nvSpPr>
          <p:cNvPr id="4" name="Rectangle 3"/>
          <p:cNvSpPr/>
          <p:nvPr/>
        </p:nvSpPr>
        <p:spPr>
          <a:xfrm>
            <a:off x="670363" y="2465292"/>
            <a:ext cx="5504041" cy="1477328"/>
          </a:xfrm>
          <a:prstGeom prst="rect">
            <a:avLst/>
          </a:prstGeom>
        </p:spPr>
        <p:txBody>
          <a:bodyPr wrap="square">
            <a:spAutoFit/>
          </a:bodyPr>
          <a:lstStyle/>
          <a:p>
            <a:pPr algn="just"/>
            <a:r>
              <a:rPr lang="en-GB" dirty="0"/>
              <a:t>The client had grown from zero to £55m t/o in six years. Keen to sell and move on after this period of exceptional growth, the client required to increase profitability, accelerate growth and adopt more “corporate” procedures to secure best value from a business sale. </a:t>
            </a:r>
          </a:p>
        </p:txBody>
      </p:sp>
      <p:sp>
        <p:nvSpPr>
          <p:cNvPr id="5" name="Rectangle 4"/>
          <p:cNvSpPr/>
          <p:nvPr/>
        </p:nvSpPr>
        <p:spPr>
          <a:xfrm>
            <a:off x="670363" y="6646460"/>
            <a:ext cx="5504041" cy="1200329"/>
          </a:xfrm>
          <a:prstGeom prst="rect">
            <a:avLst/>
          </a:prstGeom>
        </p:spPr>
        <p:txBody>
          <a:bodyPr wrap="square">
            <a:spAutoFit/>
          </a:bodyPr>
          <a:lstStyle/>
          <a:p>
            <a:pPr algn="just"/>
            <a:r>
              <a:rPr lang="en-GB" dirty="0"/>
              <a:t>The project lasted over two years, and involved 300 days on site working. During this time the company grew to £106m turnover, pre tax profit from 5.6% to 10.4% of revenue and was sold to Amstrad. </a:t>
            </a:r>
          </a:p>
        </p:txBody>
      </p:sp>
      <p:graphicFrame>
        <p:nvGraphicFramePr>
          <p:cNvPr id="7" name="Table 6"/>
          <p:cNvGraphicFramePr>
            <a:graphicFrameLocks noGrp="1"/>
          </p:cNvGraphicFramePr>
          <p:nvPr>
            <p:extLst>
              <p:ext uri="{D42A27DB-BD31-4B8C-83A1-F6EECF244321}">
                <p14:modId xmlns:p14="http://schemas.microsoft.com/office/powerpoint/2010/main" val="189700716"/>
              </p:ext>
            </p:extLst>
          </p:nvPr>
        </p:nvGraphicFramePr>
        <p:xfrm>
          <a:off x="805458" y="4318794"/>
          <a:ext cx="5368946" cy="2049149"/>
        </p:xfrm>
        <a:graphic>
          <a:graphicData uri="http://schemas.openxmlformats.org/drawingml/2006/table">
            <a:tbl>
              <a:tblPr/>
              <a:tblGrid>
                <a:gridCol w="2423954"/>
                <a:gridCol w="1472496"/>
                <a:gridCol w="1472496"/>
              </a:tblGrid>
              <a:tr h="202558">
                <a:tc>
                  <a:txBody>
                    <a:bodyPr/>
                    <a:lstStyle/>
                    <a:p>
                      <a:pPr algn="l" fontAlgn="b"/>
                      <a:r>
                        <a:rPr lang="sk-SK" sz="1200" b="0" i="0" u="none" strike="noStrike" dirty="0">
                          <a:solidFill>
                            <a:srgbClr val="000000"/>
                          </a:solidFill>
                          <a:effectLst/>
                          <a:latin typeface="Cambria"/>
                        </a:rPr>
                        <a:t> </a:t>
                      </a:r>
                    </a:p>
                  </a:txBody>
                  <a:tcPr marL="12700" marR="12700" marT="127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Cambria"/>
                        </a:rPr>
                        <a:t>Mar-93</a:t>
                      </a:r>
                      <a:endParaRPr lang="mr-IN" sz="1200" b="0" i="0" u="none" strike="noStrike" dirty="0">
                        <a:solidFill>
                          <a:srgbClr val="000000"/>
                        </a:solidFill>
                        <a:effectLst/>
                        <a:latin typeface="Cambria"/>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Cambria"/>
                        </a:rPr>
                        <a:t>Jun-96</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2558">
                <a:tc>
                  <a:txBody>
                    <a:bodyPr/>
                    <a:lstStyle/>
                    <a:p>
                      <a:pPr algn="l" fontAlgn="b"/>
                      <a:r>
                        <a:rPr lang="sk-SK" sz="1200" b="0" i="0" u="none" strike="noStrike" dirty="0">
                          <a:solidFill>
                            <a:srgbClr val="000000"/>
                          </a:solidFill>
                          <a:effectLst/>
                          <a:latin typeface="Cambria"/>
                        </a:rPr>
                        <a:t> </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solidFill>
                            <a:srgbClr val="000000"/>
                          </a:solidFill>
                          <a:effectLst/>
                          <a:latin typeface="Cambria"/>
                        </a:rPr>
                        <a:t>12 months</a:t>
                      </a:r>
                    </a:p>
                  </a:txBody>
                  <a:tcPr marL="12700" marR="12700" marT="12700" marB="0" anchor="b">
                    <a:lnL>
                      <a:noFill/>
                    </a:lnL>
                    <a:lnR>
                      <a:noFill/>
                    </a:lnR>
                    <a:lnT>
                      <a:noFill/>
                    </a:lnT>
                    <a:lnB>
                      <a:noFill/>
                    </a:lnB>
                  </a:tcPr>
                </a:tc>
                <a:tc>
                  <a:txBody>
                    <a:bodyPr/>
                    <a:lstStyle/>
                    <a:p>
                      <a:pPr algn="r" fontAlgn="b"/>
                      <a:r>
                        <a:rPr lang="en-US" sz="1200" b="0" i="0" u="none" strike="noStrike" dirty="0">
                          <a:solidFill>
                            <a:srgbClr val="000000"/>
                          </a:solidFill>
                          <a:effectLst/>
                          <a:latin typeface="Cambria"/>
                        </a:rPr>
                        <a:t>12 months</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02558">
                <a:tc>
                  <a:txBody>
                    <a:bodyPr/>
                    <a:lstStyle/>
                    <a:p>
                      <a:pPr algn="l" fontAlgn="b"/>
                      <a:r>
                        <a:rPr lang="sk-SK" sz="1200" b="0" i="0" u="none" strike="noStrike">
                          <a:solidFill>
                            <a:srgbClr val="000000"/>
                          </a:solidFill>
                          <a:effectLst/>
                          <a:latin typeface="Cambria"/>
                        </a:rPr>
                        <a:t> </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Cambria"/>
                        </a:rPr>
                        <a:t>£’000</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£’000</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02558">
                <a:tc>
                  <a:txBody>
                    <a:bodyPr/>
                    <a:lstStyle/>
                    <a:p>
                      <a:pPr algn="l" fontAlgn="b"/>
                      <a:r>
                        <a:rPr lang="en-US" sz="1200" b="0" i="0" u="none" strike="noStrike">
                          <a:solidFill>
                            <a:srgbClr val="000000"/>
                          </a:solidFill>
                          <a:effectLst/>
                          <a:latin typeface="Cambria"/>
                        </a:rPr>
                        <a:t>Sales</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dirty="0">
                          <a:solidFill>
                            <a:srgbClr val="000000"/>
                          </a:solidFill>
                          <a:effectLst/>
                          <a:latin typeface="Cambria"/>
                        </a:rPr>
                        <a:t>54,828</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Cambria"/>
                        </a:rPr>
                        <a:t>105,952</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10545">
                <a:tc>
                  <a:txBody>
                    <a:bodyPr/>
                    <a:lstStyle/>
                    <a:p>
                      <a:pPr algn="l" fontAlgn="b"/>
                      <a:r>
                        <a:rPr lang="en-US" sz="1200" b="0" i="0" u="none" strike="noStrike">
                          <a:solidFill>
                            <a:srgbClr val="000000"/>
                          </a:solidFill>
                          <a:effectLst/>
                          <a:latin typeface="Cambria"/>
                        </a:rPr>
                        <a:t>Pre Tax on Ord.</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dirty="0">
                          <a:solidFill>
                            <a:srgbClr val="000000"/>
                          </a:solidFill>
                          <a:effectLst/>
                          <a:latin typeface="Cambria"/>
                        </a:rPr>
                        <a:t>3,071</a:t>
                      </a:r>
                    </a:p>
                  </a:txBody>
                  <a:tcPr marL="12700" marR="12700" marT="12700" marB="0" anchor="b">
                    <a:lnL>
                      <a:noFill/>
                    </a:lnL>
                    <a:lnR>
                      <a:noFill/>
                    </a:lnR>
                    <a:lnT>
                      <a:noFill/>
                    </a:lnT>
                    <a:lnB>
                      <a:noFill/>
                    </a:lnB>
                  </a:tcPr>
                </a:tc>
                <a:tc>
                  <a:txBody>
                    <a:bodyPr/>
                    <a:lstStyle/>
                    <a:p>
                      <a:pPr algn="r" fontAlgn="b"/>
                      <a:r>
                        <a:rPr lang="en-US" sz="1200" b="0" i="0" u="none" strike="noStrike" dirty="0">
                          <a:solidFill>
                            <a:srgbClr val="000000"/>
                          </a:solidFill>
                          <a:effectLst/>
                          <a:latin typeface="Cambria"/>
                        </a:rPr>
                        <a:t>11,008</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02558">
                <a:tc>
                  <a:txBody>
                    <a:bodyPr/>
                    <a:lstStyle/>
                    <a:p>
                      <a:pPr algn="l" fontAlgn="b"/>
                      <a:r>
                        <a:rPr lang="mr-IN" sz="1200" b="0" i="0" u="none" strike="noStrike">
                          <a:solidFill>
                            <a:srgbClr val="000000"/>
                          </a:solidFill>
                          <a:effectLst/>
                          <a:latin typeface="Cambria"/>
                        </a:rPr>
                        <a:t>%</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Cambria"/>
                        </a:rPr>
                        <a:t>5.6%</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10.4%</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02558">
                <a:tc>
                  <a:txBody>
                    <a:bodyPr/>
                    <a:lstStyle/>
                    <a:p>
                      <a:pPr algn="l" fontAlgn="b"/>
                      <a:r>
                        <a:rPr lang="en-US" sz="1200" b="0" i="0" u="none" strike="noStrike">
                          <a:solidFill>
                            <a:srgbClr val="000000"/>
                          </a:solidFill>
                          <a:effectLst/>
                          <a:latin typeface="Cambria"/>
                        </a:rPr>
                        <a:t>Debt</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Cambria"/>
                        </a:rPr>
                        <a:t>(4,885)</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(14,840)</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02558">
                <a:tc>
                  <a:txBody>
                    <a:bodyPr/>
                    <a:lstStyle/>
                    <a:p>
                      <a:pPr algn="l" fontAlgn="b"/>
                      <a:r>
                        <a:rPr lang="en-US" sz="1200" b="0" i="0" u="none" strike="noStrike">
                          <a:solidFill>
                            <a:srgbClr val="000000"/>
                          </a:solidFill>
                          <a:effectLst/>
                          <a:latin typeface="Cambria"/>
                        </a:rPr>
                        <a:t>Total creditors</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200" b="0" i="0" u="none" strike="noStrike" dirty="0">
                          <a:solidFill>
                            <a:srgbClr val="000000"/>
                          </a:solidFill>
                          <a:effectLst/>
                          <a:latin typeface="Cambria"/>
                        </a:rPr>
                        <a:t>13,764</a:t>
                      </a:r>
                    </a:p>
                  </a:txBody>
                  <a:tcPr marL="12700" marR="12700" marT="12700" marB="0" anchor="b">
                    <a:lnL>
                      <a:noFill/>
                    </a:lnL>
                    <a:lnR>
                      <a:noFill/>
                    </a:lnR>
                    <a:lnT>
                      <a:noFill/>
                    </a:lnT>
                    <a:lnB>
                      <a:noFill/>
                    </a:lnB>
                  </a:tcPr>
                </a:tc>
                <a:tc>
                  <a:txBody>
                    <a:bodyPr/>
                    <a:lstStyle/>
                    <a:p>
                      <a:pPr algn="r" fontAlgn="b"/>
                      <a:r>
                        <a:rPr lang="it-IT" sz="1200" b="0" i="0" u="none" strike="noStrike" dirty="0">
                          <a:solidFill>
                            <a:srgbClr val="000000"/>
                          </a:solidFill>
                          <a:effectLst/>
                          <a:latin typeface="Cambria"/>
                        </a:rPr>
                        <a:t>23,301</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02558">
                <a:tc>
                  <a:txBody>
                    <a:bodyPr/>
                    <a:lstStyle/>
                    <a:p>
                      <a:pPr algn="l" fontAlgn="b"/>
                      <a:r>
                        <a:rPr lang="en-US" sz="1200" b="0" i="0" u="none" strike="noStrike">
                          <a:solidFill>
                            <a:srgbClr val="000000"/>
                          </a:solidFill>
                          <a:effectLst/>
                          <a:latin typeface="Cambria"/>
                        </a:rPr>
                        <a:t>Notional value</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dirty="0">
                          <a:solidFill>
                            <a:srgbClr val="000000"/>
                          </a:solidFill>
                          <a:effectLst/>
                          <a:latin typeface="Cambria"/>
                        </a:rPr>
                        <a:t>23,311</a:t>
                      </a:r>
                    </a:p>
                  </a:txBody>
                  <a:tcPr marL="12700" marR="12700" marT="12700" marB="0" anchor="b">
                    <a:lnL>
                      <a:noFill/>
                    </a:lnL>
                    <a:lnR>
                      <a:noFill/>
                    </a:lnR>
                    <a:lnT>
                      <a:noFill/>
                    </a:lnT>
                    <a:lnB>
                      <a:noFill/>
                    </a:lnB>
                  </a:tcPr>
                </a:tc>
                <a:tc>
                  <a:txBody>
                    <a:bodyPr/>
                    <a:lstStyle/>
                    <a:p>
                      <a:pPr algn="r" fontAlgn="b"/>
                      <a:r>
                        <a:rPr lang="uk-UA" sz="1200" b="0" i="0" u="none" strike="noStrike" dirty="0">
                          <a:solidFill>
                            <a:srgbClr val="000000"/>
                          </a:solidFill>
                          <a:effectLst/>
                          <a:latin typeface="Cambria"/>
                        </a:rPr>
                        <a:t>80,888</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18140">
                <a:tc>
                  <a:txBody>
                    <a:bodyPr/>
                    <a:lstStyle/>
                    <a:p>
                      <a:pPr algn="l" fontAlgn="b"/>
                      <a:r>
                        <a:rPr lang="en-US" sz="1200" b="0" i="0" u="none" strike="noStrike">
                          <a:solidFill>
                            <a:srgbClr val="000000"/>
                          </a:solidFill>
                          <a:effectLst/>
                          <a:latin typeface="Cambria"/>
                        </a:rPr>
                        <a:t>Joined/Left</a:t>
                      </a:r>
                    </a:p>
                  </a:txBody>
                  <a:tcPr marL="12700" marR="12700" marT="127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Cambria"/>
                        </a:rPr>
                        <a:t>Oct-93</a:t>
                      </a:r>
                      <a:endParaRPr lang="mr-IN" sz="1200" b="0" i="0" u="none" strike="noStrike" dirty="0">
                        <a:solidFill>
                          <a:srgbClr val="000000"/>
                        </a:solidFill>
                        <a:effectLst/>
                        <a:latin typeface="Cambria"/>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Cambria"/>
                        </a:rPr>
                        <a:t>Dec-95</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4378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771159" y="2430012"/>
            <a:ext cx="5403245" cy="1477328"/>
          </a:xfrm>
          <a:prstGeom prst="rect">
            <a:avLst/>
          </a:prstGeom>
        </p:spPr>
        <p:txBody>
          <a:bodyPr wrap="square">
            <a:spAutoFit/>
          </a:bodyPr>
          <a:lstStyle/>
          <a:p>
            <a:pPr algn="just"/>
            <a:r>
              <a:rPr lang="en-GB" dirty="0"/>
              <a:t>One of the world’s largest computer components manufacturers had seen growth stall due to its European operation.  Expansion had caused logistics and service problems, as well as poor margin in the case of some customers.</a:t>
            </a:r>
          </a:p>
        </p:txBody>
      </p:sp>
      <p:sp>
        <p:nvSpPr>
          <p:cNvPr id="4" name="Rectangle 3"/>
          <p:cNvSpPr/>
          <p:nvPr/>
        </p:nvSpPr>
        <p:spPr>
          <a:xfrm>
            <a:off x="771160" y="1655793"/>
            <a:ext cx="4372340" cy="369332"/>
          </a:xfrm>
          <a:prstGeom prst="rect">
            <a:avLst/>
          </a:prstGeom>
        </p:spPr>
        <p:txBody>
          <a:bodyPr wrap="square">
            <a:spAutoFit/>
          </a:bodyPr>
          <a:lstStyle/>
          <a:p>
            <a:r>
              <a:rPr lang="en-GB" dirty="0">
                <a:solidFill>
                  <a:srgbClr val="0000FF"/>
                </a:solidFill>
              </a:rPr>
              <a:t>Global Electronics OEM (1991 – 1993) </a:t>
            </a:r>
          </a:p>
        </p:txBody>
      </p:sp>
      <p:sp>
        <p:nvSpPr>
          <p:cNvPr id="5" name="Rectangle 4"/>
          <p:cNvSpPr/>
          <p:nvPr/>
        </p:nvSpPr>
        <p:spPr>
          <a:xfrm>
            <a:off x="771160" y="4337723"/>
            <a:ext cx="5403244" cy="1477328"/>
          </a:xfrm>
          <a:prstGeom prst="rect">
            <a:avLst/>
          </a:prstGeom>
        </p:spPr>
        <p:txBody>
          <a:bodyPr wrap="square">
            <a:spAutoFit/>
          </a:bodyPr>
          <a:lstStyle/>
          <a:p>
            <a:pPr algn="just"/>
            <a:r>
              <a:rPr lang="en-GB" dirty="0"/>
              <a:t>During a two-year assignment as EMEA director, margins and customer service levels improved and margin </a:t>
            </a:r>
            <a:r>
              <a:rPr lang="en-GB" dirty="0" smtClean="0"/>
              <a:t>increased </a:t>
            </a:r>
            <a:r>
              <a:rPr lang="en-GB" dirty="0"/>
              <a:t>so that European profitability </a:t>
            </a:r>
            <a:r>
              <a:rPr lang="en-GB" dirty="0" smtClean="0"/>
              <a:t>was  transformed. EMEA </a:t>
            </a:r>
            <a:r>
              <a:rPr lang="en-GB" dirty="0"/>
              <a:t>grew from $</a:t>
            </a:r>
            <a:r>
              <a:rPr lang="en-GB" dirty="0" smtClean="0"/>
              <a:t>130m </a:t>
            </a:r>
            <a:r>
              <a:rPr lang="en-GB" dirty="0"/>
              <a:t>to $240m  turnover in two years. The business was then sold.</a:t>
            </a:r>
          </a:p>
        </p:txBody>
      </p:sp>
    </p:spTree>
    <p:extLst>
      <p:ext uri="{BB962C8B-B14F-4D97-AF65-F5344CB8AC3E}">
        <p14:creationId xmlns:p14="http://schemas.microsoft.com/office/powerpoint/2010/main" val="20164378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635079" y="2271945"/>
            <a:ext cx="5504041" cy="2585323"/>
          </a:xfrm>
          <a:prstGeom prst="rect">
            <a:avLst/>
          </a:prstGeom>
        </p:spPr>
        <p:txBody>
          <a:bodyPr wrap="square">
            <a:spAutoFit/>
          </a:bodyPr>
          <a:lstStyle/>
          <a:p>
            <a:pPr algn="just"/>
            <a:r>
              <a:rPr lang="en-GB" dirty="0"/>
              <a:t>The firm specialised in the movement of high volume chemicals for large multinational chemical companies. Tanks were brought into the tank fleet, typically on five-year contracts and were operated on the spot </a:t>
            </a:r>
            <a:r>
              <a:rPr lang="en-GB"/>
              <a:t>market </a:t>
            </a:r>
            <a:r>
              <a:rPr lang="en-GB" smtClean="0"/>
              <a:t>for </a:t>
            </a:r>
            <a:r>
              <a:rPr lang="en-GB" dirty="0"/>
              <a:t>short-term (up to 60 day) voyages. </a:t>
            </a:r>
          </a:p>
          <a:p>
            <a:pPr algn="just"/>
            <a:r>
              <a:rPr lang="en-GB" dirty="0"/>
              <a:t> </a:t>
            </a:r>
          </a:p>
          <a:p>
            <a:pPr algn="just"/>
            <a:r>
              <a:rPr lang="en-GB" dirty="0"/>
              <a:t>The company had expanded from Western European to worldwide operation, and did not have the systems in place to deal with the increased scope and volume. </a:t>
            </a:r>
          </a:p>
        </p:txBody>
      </p:sp>
      <p:sp>
        <p:nvSpPr>
          <p:cNvPr id="4" name="Rectangle 3"/>
          <p:cNvSpPr/>
          <p:nvPr/>
        </p:nvSpPr>
        <p:spPr>
          <a:xfrm>
            <a:off x="546876" y="1497036"/>
            <a:ext cx="5662810" cy="369332"/>
          </a:xfrm>
          <a:prstGeom prst="rect">
            <a:avLst/>
          </a:prstGeom>
        </p:spPr>
        <p:txBody>
          <a:bodyPr wrap="square">
            <a:spAutoFit/>
          </a:bodyPr>
          <a:lstStyle/>
          <a:p>
            <a:r>
              <a:rPr lang="en-GB" dirty="0">
                <a:solidFill>
                  <a:srgbClr val="0000FF"/>
                </a:solidFill>
              </a:rPr>
              <a:t>International Bulk Fluid Transport </a:t>
            </a:r>
            <a:r>
              <a:rPr lang="en-GB" dirty="0" smtClean="0">
                <a:solidFill>
                  <a:srgbClr val="0000FF"/>
                </a:solidFill>
              </a:rPr>
              <a:t>NVOCC </a:t>
            </a:r>
            <a:r>
              <a:rPr lang="en-GB" dirty="0">
                <a:solidFill>
                  <a:srgbClr val="0000FF"/>
                </a:solidFill>
              </a:rPr>
              <a:t>(1985 – 1988)</a:t>
            </a:r>
          </a:p>
        </p:txBody>
      </p:sp>
      <p:sp>
        <p:nvSpPr>
          <p:cNvPr id="5" name="Rectangle 4"/>
          <p:cNvSpPr/>
          <p:nvPr/>
        </p:nvSpPr>
        <p:spPr>
          <a:xfrm>
            <a:off x="635078" y="5337951"/>
            <a:ext cx="5504041" cy="1200329"/>
          </a:xfrm>
          <a:prstGeom prst="rect">
            <a:avLst/>
          </a:prstGeom>
        </p:spPr>
        <p:txBody>
          <a:bodyPr wrap="square">
            <a:spAutoFit/>
          </a:bodyPr>
          <a:lstStyle/>
          <a:p>
            <a:pPr algn="just"/>
            <a:r>
              <a:rPr lang="en-GB" dirty="0"/>
              <a:t>The development of upgraded processes and strategy helped the firm move from $1m pa losses to $600k pa profits over a period of three years. The firm also expanded threefold from $8m to $24m. </a:t>
            </a:r>
          </a:p>
        </p:txBody>
      </p:sp>
    </p:spTree>
    <p:extLst>
      <p:ext uri="{BB962C8B-B14F-4D97-AF65-F5344CB8AC3E}">
        <p14:creationId xmlns:p14="http://schemas.microsoft.com/office/powerpoint/2010/main" val="20164378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635082" y="6071655"/>
            <a:ext cx="5468759" cy="2308324"/>
          </a:xfrm>
          <a:prstGeom prst="rect">
            <a:avLst/>
          </a:prstGeom>
        </p:spPr>
        <p:txBody>
          <a:bodyPr wrap="square">
            <a:spAutoFit/>
          </a:bodyPr>
          <a:lstStyle/>
          <a:p>
            <a:pPr algn="just"/>
            <a:r>
              <a:rPr lang="en-US" dirty="0"/>
              <a:t>Over a period of 15 months and with around 100 days on site, commercial strategy in dealing with both customers and suppliers was radically changed. Combined with enhanced business metrics, and a simplified and more cost effective overhead </a:t>
            </a:r>
            <a:r>
              <a:rPr lang="en-US" dirty="0" smtClean="0"/>
              <a:t>structure; the client moved from </a:t>
            </a:r>
            <a:r>
              <a:rPr lang="en-US" dirty="0"/>
              <a:t>pre tax profit from break even to close to £1m, and reduced debt by close to £</a:t>
            </a:r>
            <a:r>
              <a:rPr lang="en-US" dirty="0" smtClean="0"/>
              <a:t>1.5m in 2014 </a:t>
            </a:r>
            <a:endParaRPr lang="en-GB" dirty="0"/>
          </a:p>
        </p:txBody>
      </p:sp>
      <p:sp>
        <p:nvSpPr>
          <p:cNvPr id="4" name="Rectangle 3"/>
          <p:cNvSpPr/>
          <p:nvPr/>
        </p:nvSpPr>
        <p:spPr>
          <a:xfrm>
            <a:off x="635082" y="1986677"/>
            <a:ext cx="5609888" cy="1477328"/>
          </a:xfrm>
          <a:prstGeom prst="rect">
            <a:avLst/>
          </a:prstGeom>
        </p:spPr>
        <p:txBody>
          <a:bodyPr wrap="square">
            <a:spAutoFit/>
          </a:bodyPr>
          <a:lstStyle/>
          <a:p>
            <a:pPr algn="just"/>
            <a:r>
              <a:rPr lang="en-US" dirty="0"/>
              <a:t>The firm was a £24m turnover point of sale printer working for major brands and retailers. It operated at the high end of the market and </a:t>
            </a:r>
            <a:r>
              <a:rPr lang="en-US" dirty="0" smtClean="0"/>
              <a:t>provided </a:t>
            </a:r>
            <a:r>
              <a:rPr lang="en-US" dirty="0"/>
              <a:t>creative input into the brand development efforts of its clients. In spite of gradually growing volumes profit had reduced.</a:t>
            </a:r>
            <a:endParaRPr lang="en-GB" dirty="0"/>
          </a:p>
        </p:txBody>
      </p:sp>
      <p:sp>
        <p:nvSpPr>
          <p:cNvPr id="5" name="Rectangle 4"/>
          <p:cNvSpPr/>
          <p:nvPr/>
        </p:nvSpPr>
        <p:spPr>
          <a:xfrm>
            <a:off x="793852" y="1330698"/>
            <a:ext cx="4798395" cy="369332"/>
          </a:xfrm>
          <a:prstGeom prst="rect">
            <a:avLst/>
          </a:prstGeom>
        </p:spPr>
        <p:txBody>
          <a:bodyPr wrap="square">
            <a:spAutoFit/>
          </a:bodyPr>
          <a:lstStyle/>
          <a:p>
            <a:r>
              <a:rPr lang="en-GB" dirty="0">
                <a:solidFill>
                  <a:srgbClr val="0000FF"/>
                </a:solidFill>
              </a:rPr>
              <a:t>Point of Sale Printer (2013 – 2014)</a:t>
            </a:r>
          </a:p>
        </p:txBody>
      </p:sp>
      <p:graphicFrame>
        <p:nvGraphicFramePr>
          <p:cNvPr id="6" name="Table 5"/>
          <p:cNvGraphicFramePr>
            <a:graphicFrameLocks noGrp="1"/>
          </p:cNvGraphicFramePr>
          <p:nvPr>
            <p:extLst>
              <p:ext uri="{D42A27DB-BD31-4B8C-83A1-F6EECF244321}">
                <p14:modId xmlns:p14="http://schemas.microsoft.com/office/powerpoint/2010/main" val="3073129335"/>
              </p:ext>
            </p:extLst>
          </p:nvPr>
        </p:nvGraphicFramePr>
        <p:xfrm>
          <a:off x="308731" y="3998735"/>
          <a:ext cx="6172199" cy="1562949"/>
        </p:xfrm>
        <a:graphic>
          <a:graphicData uri="http://schemas.openxmlformats.org/drawingml/2006/table">
            <a:tbl>
              <a:tblPr/>
              <a:tblGrid>
                <a:gridCol w="1377065"/>
                <a:gridCol w="799189"/>
                <a:gridCol w="799189"/>
                <a:gridCol w="799189"/>
                <a:gridCol w="799189"/>
                <a:gridCol w="799189"/>
                <a:gridCol w="799189"/>
              </a:tblGrid>
              <a:tr h="189346">
                <a:tc>
                  <a:txBody>
                    <a:bodyPr/>
                    <a:lstStyle/>
                    <a:p>
                      <a:pPr algn="l" fontAlgn="b"/>
                      <a:r>
                        <a:rPr lang="sk-SK" sz="1200" b="0" i="0" u="none" strike="noStrike">
                          <a:solidFill>
                            <a:srgbClr val="000000"/>
                          </a:solidFill>
                          <a:effectLst/>
                          <a:latin typeface="Cambria"/>
                        </a:rPr>
                        <a:t> </a:t>
                      </a:r>
                    </a:p>
                  </a:txBody>
                  <a:tcPr marL="12295" marR="12295" marT="122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Cambria"/>
                        </a:rPr>
                        <a:t>2010</a:t>
                      </a:r>
                    </a:p>
                  </a:txBody>
                  <a:tcPr marL="12295" marR="12295" marT="122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Cambria"/>
                        </a:rPr>
                        <a:t>2011</a:t>
                      </a:r>
                    </a:p>
                  </a:txBody>
                  <a:tcPr marL="12295" marR="12295" marT="122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Cambria"/>
                        </a:rPr>
                        <a:t>2012</a:t>
                      </a:r>
                    </a:p>
                  </a:txBody>
                  <a:tcPr marL="12295" marR="12295" marT="122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Cambria"/>
                        </a:rPr>
                        <a:t>2013</a:t>
                      </a:r>
                    </a:p>
                  </a:txBody>
                  <a:tcPr marL="12295" marR="12295" marT="122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Cambria"/>
                        </a:rPr>
                        <a:t>2014</a:t>
                      </a:r>
                    </a:p>
                  </a:txBody>
                  <a:tcPr marL="12295" marR="12295" marT="122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Cambria"/>
                        </a:rPr>
                        <a:t>2015</a:t>
                      </a:r>
                    </a:p>
                  </a:txBody>
                  <a:tcPr marL="12295" marR="12295" marT="122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9346">
                <a:tc>
                  <a:txBody>
                    <a:bodyPr/>
                    <a:lstStyle/>
                    <a:p>
                      <a:pPr algn="l" fontAlgn="b"/>
                      <a:r>
                        <a:rPr lang="sk-SK" sz="1200" b="0" i="0" u="none" strike="noStrike">
                          <a:solidFill>
                            <a:srgbClr val="000000"/>
                          </a:solidFill>
                          <a:effectLst/>
                          <a:latin typeface="Calibri"/>
                        </a:rPr>
                        <a:t> </a:t>
                      </a:r>
                    </a:p>
                  </a:txBody>
                  <a:tcPr marL="12295" marR="12295" marT="122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Calibri"/>
                        </a:rPr>
                        <a:t>£’000</a:t>
                      </a:r>
                      <a:endParaRPr lang="mr-IN" sz="1200" b="0" i="0" u="none" strike="noStrike" dirty="0">
                        <a:solidFill>
                          <a:srgbClr val="000000"/>
                        </a:solidFill>
                        <a:effectLst/>
                        <a:latin typeface="Calibri"/>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libri"/>
                        </a:rPr>
                        <a:t>£’000</a:t>
                      </a:r>
                      <a:endParaRPr lang="mr-IN" sz="1200" b="0" i="0" u="none" strike="noStrike" dirty="0">
                        <a:solidFill>
                          <a:srgbClr val="000000"/>
                        </a:solidFill>
                        <a:effectLst/>
                        <a:latin typeface="Calibri"/>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libri"/>
                        </a:rPr>
                        <a:t>£’000</a:t>
                      </a:r>
                      <a:endParaRPr lang="mr-IN" sz="1200" b="0" i="0" u="none" strike="noStrike" dirty="0">
                        <a:solidFill>
                          <a:srgbClr val="000000"/>
                        </a:solidFill>
                        <a:effectLst/>
                        <a:latin typeface="Calibri"/>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libri"/>
                        </a:rPr>
                        <a:t>£’000</a:t>
                      </a:r>
                      <a:endParaRPr lang="mr-IN" sz="1200" b="0" i="0" u="none" strike="noStrike" dirty="0">
                        <a:solidFill>
                          <a:srgbClr val="000000"/>
                        </a:solidFill>
                        <a:effectLst/>
                        <a:latin typeface="Calibri"/>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libri"/>
                        </a:rPr>
                        <a:t>£’000</a:t>
                      </a:r>
                      <a:endParaRPr lang="mr-IN" sz="1200" b="0" i="0" u="none" strike="noStrike" dirty="0">
                        <a:solidFill>
                          <a:srgbClr val="000000"/>
                        </a:solidFill>
                        <a:effectLst/>
                        <a:latin typeface="Calibri"/>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libri"/>
                        </a:rPr>
                        <a:t>£’000</a:t>
                      </a:r>
                      <a:endParaRPr lang="mr-IN" sz="1200" b="0" i="0" u="none" strike="noStrike" dirty="0">
                        <a:solidFill>
                          <a:srgbClr val="000000"/>
                        </a:solidFill>
                        <a:effectLst/>
                        <a:latin typeface="Calibri"/>
                      </a:endParaRPr>
                    </a:p>
                  </a:txBody>
                  <a:tcPr marL="12295" marR="12295" marT="12295" marB="0" anchor="b">
                    <a:lnL>
                      <a:noFill/>
                    </a:lnL>
                    <a:lnR w="12700" cap="flat" cmpd="sng" algn="ctr">
                      <a:solidFill>
                        <a:srgbClr val="000000"/>
                      </a:solidFill>
                      <a:prstDash val="solid"/>
                      <a:round/>
                      <a:headEnd type="none" w="med" len="med"/>
                      <a:tailEnd type="none" w="med" len="med"/>
                    </a:lnR>
                    <a:lnT>
                      <a:noFill/>
                    </a:lnT>
                    <a:lnB>
                      <a:noFill/>
                    </a:lnB>
                  </a:tcPr>
                </a:tc>
              </a:tr>
              <a:tr h="189346">
                <a:tc>
                  <a:txBody>
                    <a:bodyPr/>
                    <a:lstStyle/>
                    <a:p>
                      <a:pPr algn="l" fontAlgn="b"/>
                      <a:r>
                        <a:rPr lang="en-US" sz="1200" b="0" i="0" u="none" strike="noStrike">
                          <a:solidFill>
                            <a:srgbClr val="000000"/>
                          </a:solidFill>
                          <a:effectLst/>
                          <a:latin typeface="Cambria"/>
                        </a:rPr>
                        <a:t>Sales</a:t>
                      </a:r>
                    </a:p>
                  </a:txBody>
                  <a:tcPr marL="12295" marR="12295" marT="122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dirty="0">
                          <a:solidFill>
                            <a:srgbClr val="000000"/>
                          </a:solidFill>
                          <a:effectLst/>
                          <a:latin typeface="Cambria"/>
                        </a:rPr>
                        <a:t>22,372</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23,044</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23,905</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24,195</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22,278</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21,223</a:t>
                      </a:r>
                    </a:p>
                  </a:txBody>
                  <a:tcPr marL="12295" marR="12295" marT="12295" marB="0" anchor="b">
                    <a:lnL>
                      <a:noFill/>
                    </a:lnL>
                    <a:lnR w="12700" cap="flat" cmpd="sng" algn="ctr">
                      <a:solidFill>
                        <a:srgbClr val="000000"/>
                      </a:solidFill>
                      <a:prstDash val="solid"/>
                      <a:round/>
                      <a:headEnd type="none" w="med" len="med"/>
                      <a:tailEnd type="none" w="med" len="med"/>
                    </a:lnR>
                    <a:lnT>
                      <a:noFill/>
                    </a:lnT>
                    <a:lnB>
                      <a:noFill/>
                    </a:lnB>
                  </a:tcPr>
                </a:tc>
              </a:tr>
              <a:tr h="189346">
                <a:tc>
                  <a:txBody>
                    <a:bodyPr/>
                    <a:lstStyle/>
                    <a:p>
                      <a:pPr algn="l" fontAlgn="b"/>
                      <a:r>
                        <a:rPr lang="en-US" sz="1200" b="0" i="0" u="none" strike="noStrike">
                          <a:solidFill>
                            <a:srgbClr val="000000"/>
                          </a:solidFill>
                          <a:effectLst/>
                          <a:latin typeface="Cambria"/>
                        </a:rPr>
                        <a:t>Pre Tax Profit</a:t>
                      </a:r>
                    </a:p>
                  </a:txBody>
                  <a:tcPr marL="12295" marR="12295" marT="122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a:solidFill>
                            <a:srgbClr val="000000"/>
                          </a:solidFill>
                          <a:effectLst/>
                          <a:latin typeface="Cambria"/>
                        </a:rPr>
                        <a:t>773</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382</a:t>
                      </a:r>
                    </a:p>
                  </a:txBody>
                  <a:tcPr marL="12295" marR="12295" marT="12295" marB="0" anchor="b">
                    <a:lnL>
                      <a:noFill/>
                    </a:lnL>
                    <a:lnR>
                      <a:noFill/>
                    </a:lnR>
                    <a:lnT>
                      <a:noFill/>
                    </a:lnT>
                    <a:lnB>
                      <a:noFill/>
                    </a:lnB>
                  </a:tcPr>
                </a:tc>
                <a:tc>
                  <a:txBody>
                    <a:bodyPr/>
                    <a:lstStyle/>
                    <a:p>
                      <a:pPr algn="r" fontAlgn="b"/>
                      <a:r>
                        <a:rPr lang="ru-RU" sz="1200" b="0" i="0" u="none" strike="noStrike">
                          <a:solidFill>
                            <a:srgbClr val="000000"/>
                          </a:solidFill>
                          <a:effectLst/>
                          <a:latin typeface="Cambria"/>
                        </a:rPr>
                        <a:t>34</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26</a:t>
                      </a:r>
                    </a:p>
                  </a:txBody>
                  <a:tcPr marL="12295" marR="12295" marT="12295" marB="0" anchor="b">
                    <a:lnL>
                      <a:noFill/>
                    </a:lnL>
                    <a:lnR>
                      <a:noFill/>
                    </a:lnR>
                    <a:lnT>
                      <a:noFill/>
                    </a:lnT>
                    <a:lnB>
                      <a:noFill/>
                    </a:lnB>
                  </a:tcPr>
                </a:tc>
                <a:tc>
                  <a:txBody>
                    <a:bodyPr/>
                    <a:lstStyle/>
                    <a:p>
                      <a:pPr algn="r" fontAlgn="b"/>
                      <a:r>
                        <a:rPr lang="en-US" sz="1200" b="0" i="0" u="none" strike="noStrike">
                          <a:solidFill>
                            <a:srgbClr val="000000"/>
                          </a:solidFill>
                          <a:effectLst/>
                          <a:latin typeface="Cambria"/>
                        </a:rPr>
                        <a:t>869</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804</a:t>
                      </a:r>
                    </a:p>
                  </a:txBody>
                  <a:tcPr marL="12295" marR="12295" marT="12295" marB="0" anchor="b">
                    <a:lnL>
                      <a:noFill/>
                    </a:lnL>
                    <a:lnR w="12700" cap="flat" cmpd="sng" algn="ctr">
                      <a:solidFill>
                        <a:srgbClr val="000000"/>
                      </a:solidFill>
                      <a:prstDash val="solid"/>
                      <a:round/>
                      <a:headEnd type="none" w="med" len="med"/>
                      <a:tailEnd type="none" w="med" len="med"/>
                    </a:lnR>
                    <a:lnT>
                      <a:noFill/>
                    </a:lnT>
                    <a:lnB>
                      <a:noFill/>
                    </a:lnB>
                  </a:tcPr>
                </a:tc>
              </a:tr>
              <a:tr h="189346">
                <a:tc>
                  <a:txBody>
                    <a:bodyPr/>
                    <a:lstStyle/>
                    <a:p>
                      <a:pPr algn="l" fontAlgn="b"/>
                      <a:r>
                        <a:rPr lang="mr-IN" sz="1200" b="0" i="0" u="none" strike="noStrike">
                          <a:solidFill>
                            <a:srgbClr val="000000"/>
                          </a:solidFill>
                          <a:effectLst/>
                          <a:latin typeface="Cambria"/>
                        </a:rPr>
                        <a:t>%</a:t>
                      </a:r>
                    </a:p>
                  </a:txBody>
                  <a:tcPr marL="12295" marR="12295" marT="122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Cambria"/>
                        </a:rPr>
                        <a:t>3.5%</a:t>
                      </a:r>
                      <a:endParaRPr lang="mr-IN" sz="1200" b="0" i="0" u="none" strike="noStrike" dirty="0">
                        <a:solidFill>
                          <a:srgbClr val="000000"/>
                        </a:solidFill>
                        <a:effectLst/>
                        <a:latin typeface="Cambria"/>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1.7%</a:t>
                      </a:r>
                      <a:endParaRPr lang="mr-IN" sz="1200" b="0" i="0" u="none" strike="noStrike" dirty="0">
                        <a:solidFill>
                          <a:srgbClr val="000000"/>
                        </a:solidFill>
                        <a:effectLst/>
                        <a:latin typeface="Cambria"/>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0.1%</a:t>
                      </a:r>
                      <a:endParaRPr lang="mr-IN" sz="1200" b="0" i="0" u="none" strike="noStrike" dirty="0">
                        <a:solidFill>
                          <a:srgbClr val="000000"/>
                        </a:solidFill>
                        <a:effectLst/>
                        <a:latin typeface="Cambria"/>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0.1%</a:t>
                      </a:r>
                      <a:endParaRPr lang="mr-IN" sz="1200" b="0" i="0" u="none" strike="noStrike" dirty="0">
                        <a:solidFill>
                          <a:srgbClr val="000000"/>
                        </a:solidFill>
                        <a:effectLst/>
                        <a:latin typeface="Cambria"/>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3.9%</a:t>
                      </a:r>
                      <a:endParaRPr lang="mr-IN" sz="1200" b="0" i="0" u="none" strike="noStrike" dirty="0">
                        <a:solidFill>
                          <a:srgbClr val="000000"/>
                        </a:solidFill>
                        <a:effectLst/>
                        <a:latin typeface="Cambria"/>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3.8%</a:t>
                      </a:r>
                      <a:endParaRPr lang="mr-IN" sz="1200" b="0" i="0" u="none" strike="noStrike" dirty="0">
                        <a:solidFill>
                          <a:srgbClr val="000000"/>
                        </a:solidFill>
                        <a:effectLst/>
                        <a:latin typeface="Cambria"/>
                      </a:endParaRPr>
                    </a:p>
                  </a:txBody>
                  <a:tcPr marL="12295" marR="12295" marT="12295" marB="0" anchor="b">
                    <a:lnL>
                      <a:noFill/>
                    </a:lnL>
                    <a:lnR w="12700" cap="flat" cmpd="sng" algn="ctr">
                      <a:solidFill>
                        <a:srgbClr val="000000"/>
                      </a:solidFill>
                      <a:prstDash val="solid"/>
                      <a:round/>
                      <a:headEnd type="none" w="med" len="med"/>
                      <a:tailEnd type="none" w="med" len="med"/>
                    </a:lnR>
                    <a:lnT>
                      <a:noFill/>
                    </a:lnT>
                    <a:lnB>
                      <a:noFill/>
                    </a:lnB>
                  </a:tcPr>
                </a:tc>
              </a:tr>
              <a:tr h="189346">
                <a:tc>
                  <a:txBody>
                    <a:bodyPr/>
                    <a:lstStyle/>
                    <a:p>
                      <a:pPr algn="l" fontAlgn="b"/>
                      <a:r>
                        <a:rPr lang="en-US" sz="1200" b="0" i="0" u="none" strike="noStrike">
                          <a:solidFill>
                            <a:srgbClr val="000000"/>
                          </a:solidFill>
                          <a:effectLst/>
                          <a:latin typeface="Cambria"/>
                        </a:rPr>
                        <a:t>Bank debt/loan/HP</a:t>
                      </a:r>
                    </a:p>
                  </a:txBody>
                  <a:tcPr marL="12295" marR="12295" marT="122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a:solidFill>
                            <a:srgbClr val="000000"/>
                          </a:solidFill>
                          <a:effectLst/>
                          <a:latin typeface="Cambria"/>
                        </a:rPr>
                        <a:t>3,218</a:t>
                      </a:r>
                    </a:p>
                  </a:txBody>
                  <a:tcPr marL="12295" marR="12295" marT="12295"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3,207</a:t>
                      </a:r>
                    </a:p>
                  </a:txBody>
                  <a:tcPr marL="12295" marR="12295" marT="12295" marB="0" anchor="b">
                    <a:lnL>
                      <a:noFill/>
                    </a:lnL>
                    <a:lnR>
                      <a:noFill/>
                    </a:lnR>
                    <a:lnT>
                      <a:noFill/>
                    </a:lnT>
                    <a:lnB>
                      <a:noFill/>
                    </a:lnB>
                  </a:tcPr>
                </a:tc>
                <a:tc>
                  <a:txBody>
                    <a:bodyPr/>
                    <a:lstStyle/>
                    <a:p>
                      <a:pPr algn="r" fontAlgn="b"/>
                      <a:r>
                        <a:rPr lang="fi-FI" sz="1200" b="0" i="0" u="none" strike="noStrike">
                          <a:solidFill>
                            <a:srgbClr val="000000"/>
                          </a:solidFill>
                          <a:effectLst/>
                          <a:latin typeface="Cambria"/>
                        </a:rPr>
                        <a:t>2,328</a:t>
                      </a:r>
                    </a:p>
                  </a:txBody>
                  <a:tcPr marL="12295" marR="12295" marT="12295" marB="0" anchor="b">
                    <a:lnL>
                      <a:noFill/>
                    </a:lnL>
                    <a:lnR>
                      <a:noFill/>
                    </a:lnR>
                    <a:lnT>
                      <a:noFill/>
                    </a:lnT>
                    <a:lnB>
                      <a:noFill/>
                    </a:lnB>
                  </a:tcPr>
                </a:tc>
                <a:tc>
                  <a:txBody>
                    <a:bodyPr/>
                    <a:lstStyle/>
                    <a:p>
                      <a:pPr algn="r" fontAlgn="b"/>
                      <a:r>
                        <a:rPr lang="fi-FI" sz="1200" b="0" i="0" u="none" strike="noStrike">
                          <a:solidFill>
                            <a:srgbClr val="000000"/>
                          </a:solidFill>
                          <a:effectLst/>
                          <a:latin typeface="Cambria"/>
                        </a:rPr>
                        <a:t>2,416</a:t>
                      </a:r>
                    </a:p>
                  </a:txBody>
                  <a:tcPr marL="12295" marR="12295" marT="12295" marB="0" anchor="b">
                    <a:lnL>
                      <a:noFill/>
                    </a:lnL>
                    <a:lnR>
                      <a:noFill/>
                    </a:lnR>
                    <a:lnT>
                      <a:noFill/>
                    </a:lnT>
                    <a:lnB>
                      <a:noFill/>
                    </a:lnB>
                  </a:tcPr>
                </a:tc>
                <a:tc>
                  <a:txBody>
                    <a:bodyPr/>
                    <a:lstStyle/>
                    <a:p>
                      <a:pPr algn="r" fontAlgn="b"/>
                      <a:r>
                        <a:rPr lang="en-US" sz="1200" b="0" i="0" u="none" strike="noStrike">
                          <a:solidFill>
                            <a:srgbClr val="000000"/>
                          </a:solidFill>
                          <a:effectLst/>
                          <a:latin typeface="Cambria"/>
                        </a:rPr>
                        <a:t>915</a:t>
                      </a:r>
                    </a:p>
                  </a:txBody>
                  <a:tcPr marL="12295" marR="12295" marT="12295" marB="0" anchor="b">
                    <a:lnL>
                      <a:noFill/>
                    </a:lnL>
                    <a:lnR>
                      <a:noFill/>
                    </a:lnR>
                    <a:lnT>
                      <a:noFill/>
                    </a:lnT>
                    <a:lnB>
                      <a:noFill/>
                    </a:lnB>
                  </a:tcPr>
                </a:tc>
                <a:tc>
                  <a:txBody>
                    <a:bodyPr/>
                    <a:lstStyle/>
                    <a:p>
                      <a:pPr algn="r" fontAlgn="b"/>
                      <a:r>
                        <a:rPr lang="cs-CZ" sz="1200" b="0" i="0" u="none" strike="noStrike">
                          <a:solidFill>
                            <a:srgbClr val="000000"/>
                          </a:solidFill>
                          <a:effectLst/>
                          <a:latin typeface="Cambria"/>
                        </a:rPr>
                        <a:t>2,117</a:t>
                      </a:r>
                    </a:p>
                  </a:txBody>
                  <a:tcPr marL="12295" marR="12295" marT="12295" marB="0" anchor="b">
                    <a:lnL>
                      <a:noFill/>
                    </a:lnL>
                    <a:lnR w="12700" cap="flat" cmpd="sng" algn="ctr">
                      <a:solidFill>
                        <a:srgbClr val="000000"/>
                      </a:solidFill>
                      <a:prstDash val="solid"/>
                      <a:round/>
                      <a:headEnd type="none" w="med" len="med"/>
                      <a:tailEnd type="none" w="med" len="med"/>
                    </a:lnR>
                    <a:lnT>
                      <a:noFill/>
                    </a:lnT>
                    <a:lnB>
                      <a:noFill/>
                    </a:lnB>
                  </a:tcPr>
                </a:tc>
              </a:tr>
              <a:tr h="189346">
                <a:tc>
                  <a:txBody>
                    <a:bodyPr/>
                    <a:lstStyle/>
                    <a:p>
                      <a:pPr algn="l" fontAlgn="b"/>
                      <a:r>
                        <a:rPr lang="en-US" sz="1200" b="0" i="0" u="none" strike="noStrike">
                          <a:solidFill>
                            <a:srgbClr val="000000"/>
                          </a:solidFill>
                          <a:effectLst/>
                          <a:latin typeface="Cambria"/>
                        </a:rPr>
                        <a:t>Notional value</a:t>
                      </a:r>
                    </a:p>
                  </a:txBody>
                  <a:tcPr marL="12295" marR="12295" marT="122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a:solidFill>
                            <a:srgbClr val="000000"/>
                          </a:solidFill>
                          <a:effectLst/>
                          <a:latin typeface="Cambria"/>
                        </a:rPr>
                        <a:t>1,420</a:t>
                      </a: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(915)</a:t>
                      </a:r>
                      <a:endParaRPr lang="mr-IN" sz="1200" b="0" i="0" u="none" strike="noStrike" dirty="0">
                        <a:solidFill>
                          <a:srgbClr val="000000"/>
                        </a:solidFill>
                        <a:effectLst/>
                        <a:latin typeface="Cambria"/>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(2124)</a:t>
                      </a:r>
                      <a:endParaRPr lang="mr-IN" sz="1200" b="0" i="0" u="none" strike="noStrike" dirty="0">
                        <a:solidFill>
                          <a:srgbClr val="000000"/>
                        </a:solidFill>
                        <a:effectLst/>
                        <a:latin typeface="Cambria"/>
                      </a:endParaRPr>
                    </a:p>
                  </a:txBody>
                  <a:tcPr marL="12295" marR="12295" marT="1229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(2260)</a:t>
                      </a:r>
                      <a:endParaRPr lang="mr-IN" sz="1200" b="0" i="0" u="none" strike="noStrike" dirty="0">
                        <a:solidFill>
                          <a:srgbClr val="000000"/>
                        </a:solidFill>
                        <a:effectLst/>
                        <a:latin typeface="Cambria"/>
                      </a:endParaRPr>
                    </a:p>
                  </a:txBody>
                  <a:tcPr marL="12295" marR="12295" marT="12295" marB="0" anchor="b">
                    <a:lnL>
                      <a:noFill/>
                    </a:lnL>
                    <a:lnR>
                      <a:noFill/>
                    </a:lnR>
                    <a:lnT>
                      <a:noFill/>
                    </a:lnT>
                    <a:lnB>
                      <a:noFill/>
                    </a:lnB>
                  </a:tcPr>
                </a:tc>
                <a:tc>
                  <a:txBody>
                    <a:bodyPr/>
                    <a:lstStyle/>
                    <a:p>
                      <a:pPr algn="r" fontAlgn="b"/>
                      <a:r>
                        <a:rPr lang="is-IS" sz="1200" b="0" i="0" u="none" strike="noStrike" dirty="0">
                          <a:solidFill>
                            <a:srgbClr val="000000"/>
                          </a:solidFill>
                          <a:effectLst/>
                          <a:latin typeface="Cambria"/>
                        </a:rPr>
                        <a:t>4,299</a:t>
                      </a:r>
                    </a:p>
                  </a:txBody>
                  <a:tcPr marL="12295" marR="12295" marT="12295" marB="0" anchor="b">
                    <a:lnL>
                      <a:noFill/>
                    </a:lnL>
                    <a:lnR>
                      <a:noFill/>
                    </a:lnR>
                    <a:lnT>
                      <a:noFill/>
                    </a:lnT>
                    <a:lnB>
                      <a:noFill/>
                    </a:lnB>
                  </a:tcPr>
                </a:tc>
                <a:tc>
                  <a:txBody>
                    <a:bodyPr/>
                    <a:lstStyle/>
                    <a:p>
                      <a:pPr algn="r" fontAlgn="b"/>
                      <a:r>
                        <a:rPr lang="fi-FI" sz="1200" b="0" i="0" u="none" strike="noStrike">
                          <a:solidFill>
                            <a:srgbClr val="000000"/>
                          </a:solidFill>
                          <a:effectLst/>
                          <a:latin typeface="Cambria"/>
                        </a:rPr>
                        <a:t>2,707</a:t>
                      </a:r>
                    </a:p>
                  </a:txBody>
                  <a:tcPr marL="12295" marR="12295" marT="12295" marB="0" anchor="b">
                    <a:lnL>
                      <a:noFill/>
                    </a:lnL>
                    <a:lnR w="12700" cap="flat" cmpd="sng" algn="ctr">
                      <a:solidFill>
                        <a:srgbClr val="000000"/>
                      </a:solidFill>
                      <a:prstDash val="solid"/>
                      <a:round/>
                      <a:headEnd type="none" w="med" len="med"/>
                      <a:tailEnd type="none" w="med" len="med"/>
                    </a:lnR>
                    <a:lnT>
                      <a:noFill/>
                    </a:lnT>
                    <a:lnB>
                      <a:noFill/>
                    </a:lnB>
                  </a:tcPr>
                </a:tc>
              </a:tr>
              <a:tr h="196724">
                <a:tc>
                  <a:txBody>
                    <a:bodyPr/>
                    <a:lstStyle/>
                    <a:p>
                      <a:pPr algn="l" fontAlgn="b"/>
                      <a:r>
                        <a:rPr lang="en-US" sz="1200" b="0" i="0" u="none" strike="noStrike">
                          <a:solidFill>
                            <a:srgbClr val="000000"/>
                          </a:solidFill>
                          <a:effectLst/>
                          <a:latin typeface="Cambria"/>
                        </a:rPr>
                        <a:t>Joined/Left</a:t>
                      </a:r>
                    </a:p>
                  </a:txBody>
                  <a:tcPr marL="12295" marR="12295" marT="1229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Cambria"/>
                        </a:rPr>
                        <a:t> </a:t>
                      </a:r>
                    </a:p>
                  </a:txBody>
                  <a:tcPr marL="12295" marR="12295" marT="1229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Cambria"/>
                        </a:rPr>
                        <a:t> </a:t>
                      </a:r>
                    </a:p>
                  </a:txBody>
                  <a:tcPr marL="12295" marR="12295" marT="1229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Cambria"/>
                        </a:rPr>
                        <a:t> </a:t>
                      </a:r>
                    </a:p>
                  </a:txBody>
                  <a:tcPr marL="12295" marR="12295" marT="1229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Cambria"/>
                        </a:rPr>
                        <a:t>Jun-13</a:t>
                      </a:r>
                      <a:endParaRPr lang="mr-IN" sz="1200" b="0" i="0" u="none" strike="noStrike" dirty="0">
                        <a:solidFill>
                          <a:srgbClr val="000000"/>
                        </a:solidFill>
                        <a:effectLst/>
                        <a:latin typeface="Cambria"/>
                      </a:endParaRPr>
                    </a:p>
                  </a:txBody>
                  <a:tcPr marL="12295" marR="12295" marT="1229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Cambria"/>
                        </a:rPr>
                        <a:t>Sep-14</a:t>
                      </a:r>
                      <a:endParaRPr lang="mr-IN" sz="1200" b="0" i="0" u="none" strike="noStrike" dirty="0">
                        <a:solidFill>
                          <a:srgbClr val="000000"/>
                        </a:solidFill>
                        <a:effectLst/>
                        <a:latin typeface="Cambria"/>
                      </a:endParaRPr>
                    </a:p>
                  </a:txBody>
                  <a:tcPr marL="12295" marR="12295" marT="1229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dirty="0">
                          <a:solidFill>
                            <a:srgbClr val="000000"/>
                          </a:solidFill>
                          <a:effectLst/>
                          <a:latin typeface="Cambria"/>
                        </a:rPr>
                        <a:t> </a:t>
                      </a:r>
                    </a:p>
                  </a:txBody>
                  <a:tcPr marL="12295" marR="12295" marT="1229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4378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817474" y="1476777"/>
            <a:ext cx="3353089" cy="369332"/>
          </a:xfrm>
          <a:prstGeom prst="rect">
            <a:avLst/>
          </a:prstGeom>
        </p:spPr>
        <p:txBody>
          <a:bodyPr wrap="none">
            <a:spAutoFit/>
          </a:bodyPr>
          <a:lstStyle/>
          <a:p>
            <a:r>
              <a:rPr lang="en-GB" dirty="0">
                <a:solidFill>
                  <a:srgbClr val="0000FF"/>
                </a:solidFill>
              </a:rPr>
              <a:t>Precision </a:t>
            </a:r>
            <a:r>
              <a:rPr lang="en-GB" dirty="0" smtClean="0">
                <a:solidFill>
                  <a:srgbClr val="0000FF"/>
                </a:solidFill>
              </a:rPr>
              <a:t>Engineer </a:t>
            </a:r>
            <a:r>
              <a:rPr lang="en-GB" dirty="0">
                <a:solidFill>
                  <a:srgbClr val="0000FF"/>
                </a:solidFill>
              </a:rPr>
              <a:t>(2004 – 2008)</a:t>
            </a:r>
          </a:p>
        </p:txBody>
      </p:sp>
      <p:sp>
        <p:nvSpPr>
          <p:cNvPr id="4" name="Rectangle 3"/>
          <p:cNvSpPr/>
          <p:nvPr/>
        </p:nvSpPr>
        <p:spPr>
          <a:xfrm>
            <a:off x="605779" y="2160179"/>
            <a:ext cx="5515703" cy="1200329"/>
          </a:xfrm>
          <a:prstGeom prst="rect">
            <a:avLst/>
          </a:prstGeom>
        </p:spPr>
        <p:txBody>
          <a:bodyPr wrap="square">
            <a:spAutoFit/>
          </a:bodyPr>
          <a:lstStyle/>
          <a:p>
            <a:pPr algn="just"/>
            <a:r>
              <a:rPr lang="en-GB" dirty="0"/>
              <a:t>The client was a £6.5m turnover high quality precision tool manufacturer with a worldwide reputation. A maturing market had resulted in declining gross margin and a £472k loss. </a:t>
            </a:r>
          </a:p>
        </p:txBody>
      </p:sp>
      <p:sp>
        <p:nvSpPr>
          <p:cNvPr id="5" name="Rectangle 4"/>
          <p:cNvSpPr/>
          <p:nvPr/>
        </p:nvSpPr>
        <p:spPr>
          <a:xfrm>
            <a:off x="605778" y="5713622"/>
            <a:ext cx="5515703" cy="2308324"/>
          </a:xfrm>
          <a:prstGeom prst="rect">
            <a:avLst/>
          </a:prstGeom>
        </p:spPr>
        <p:txBody>
          <a:bodyPr wrap="square">
            <a:spAutoFit/>
          </a:bodyPr>
          <a:lstStyle/>
          <a:p>
            <a:pPr algn="just"/>
            <a:r>
              <a:rPr lang="en-GB" dirty="0"/>
              <a:t>Changes to the manufacturing strategy, reduced waste, the development of key personnel from within the company and the adoption of a more corporate and planned management style helped transform company profitability. The company was sold to </a:t>
            </a:r>
            <a:r>
              <a:rPr lang="en-GB" dirty="0" err="1"/>
              <a:t>Latour</a:t>
            </a:r>
            <a:r>
              <a:rPr lang="en-GB" dirty="0"/>
              <a:t> Group. The entire project involved 261 days on site over a period of four years.</a:t>
            </a:r>
          </a:p>
          <a:p>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796209640"/>
              </p:ext>
            </p:extLst>
          </p:nvPr>
        </p:nvGraphicFramePr>
        <p:xfrm>
          <a:off x="437087" y="3813530"/>
          <a:ext cx="5860804" cy="1564640"/>
        </p:xfrm>
        <a:graphic>
          <a:graphicData uri="http://schemas.openxmlformats.org/drawingml/2006/table">
            <a:tbl>
              <a:tblPr/>
              <a:tblGrid>
                <a:gridCol w="1682806"/>
                <a:gridCol w="696333"/>
                <a:gridCol w="696333"/>
                <a:gridCol w="696333"/>
                <a:gridCol w="696333"/>
                <a:gridCol w="696333"/>
                <a:gridCol w="696333"/>
              </a:tblGrid>
              <a:tr h="0">
                <a:tc>
                  <a:txBody>
                    <a:bodyPr/>
                    <a:lstStyle/>
                    <a:p>
                      <a:pPr algn="l" fontAlgn="b"/>
                      <a:r>
                        <a:rPr lang="sk-SK" sz="1200" b="0" i="0" u="none" strike="noStrike" dirty="0">
                          <a:solidFill>
                            <a:srgbClr val="000000"/>
                          </a:solidFill>
                          <a:effectLst/>
                          <a:latin typeface="+mn-lt"/>
                        </a:rPr>
                        <a:t> </a:t>
                      </a:r>
                    </a:p>
                  </a:txBody>
                  <a:tcPr marL="12700" marR="12700" marT="127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mn-lt"/>
                        </a:rPr>
                        <a:t>2003</a:t>
                      </a: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mn-lt"/>
                        </a:rPr>
                        <a:t>2004</a:t>
                      </a: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mn-lt"/>
                        </a:rPr>
                        <a:t>2005</a:t>
                      </a: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mn-lt"/>
                        </a:rPr>
                        <a:t>2006</a:t>
                      </a: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mn-lt"/>
                        </a:rPr>
                        <a:t>2007</a:t>
                      </a: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a:solidFill>
                            <a:srgbClr val="000000"/>
                          </a:solidFill>
                          <a:effectLst/>
                          <a:latin typeface="+mn-lt"/>
                        </a:rPr>
                        <a:t>2008</a:t>
                      </a:r>
                    </a:p>
                  </a:txBody>
                  <a:tcPr marL="12700" marR="12700" marT="127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5100">
                <a:tc>
                  <a:txBody>
                    <a:bodyPr/>
                    <a:lstStyle/>
                    <a:p>
                      <a:pPr algn="l" fontAlgn="b"/>
                      <a:r>
                        <a:rPr lang="sk-SK" sz="1200" b="0" i="0" u="none" strike="noStrike" dirty="0">
                          <a:solidFill>
                            <a:srgbClr val="000000"/>
                          </a:solidFill>
                          <a:effectLst/>
                          <a:latin typeface="+mn-lt"/>
                        </a:rPr>
                        <a:t> </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mn-lt"/>
                        </a:rPr>
                        <a:t>£</a:t>
                      </a:r>
                      <a:r>
                        <a:rPr lang="mr-IN" sz="1200" b="0" i="0" u="none" strike="noStrike" dirty="0" smtClean="0">
                          <a:solidFill>
                            <a:srgbClr val="000000"/>
                          </a:solidFill>
                          <a:effectLst/>
                          <a:latin typeface="+mn-lt"/>
                        </a:rPr>
                        <a:t>’</a:t>
                      </a:r>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a:t>
                      </a:r>
                      <a:r>
                        <a:rPr lang="mr-IN" sz="1200" b="0" i="0" u="none" strike="noStrike" dirty="0" smtClean="0">
                          <a:solidFill>
                            <a:srgbClr val="000000"/>
                          </a:solidFill>
                          <a:effectLst/>
                          <a:latin typeface="+mn-lt"/>
                        </a:rPr>
                        <a:t>’</a:t>
                      </a:r>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a:t>
                      </a:r>
                      <a:r>
                        <a:rPr lang="mr-IN" sz="1200" b="0" i="0" u="none" strike="noStrike" dirty="0" smtClean="0">
                          <a:solidFill>
                            <a:srgbClr val="000000"/>
                          </a:solidFill>
                          <a:effectLst/>
                          <a:latin typeface="+mn-lt"/>
                        </a:rPr>
                        <a:t>’</a:t>
                      </a:r>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mn-lt"/>
                        </a:rPr>
                        <a:t>£</a:t>
                      </a:r>
                      <a:r>
                        <a:rPr lang="mr-IN" sz="1200" b="0" i="0" u="none" strike="noStrike" dirty="0" smtClean="0">
                          <a:solidFill>
                            <a:srgbClr val="000000"/>
                          </a:solidFill>
                          <a:effectLst/>
                          <a:latin typeface="+mn-lt"/>
                        </a:rPr>
                        <a:t>’</a:t>
                      </a:r>
                      <a:r>
                        <a:rPr lang="en-GB" sz="1200" b="0" i="0" u="none" strike="noStrike" dirty="0" smtClean="0">
                          <a:solidFill>
                            <a:srgbClr val="000000"/>
                          </a:solidFill>
                          <a:effectLst/>
                          <a:latin typeface="+mn-lt"/>
                        </a:rPr>
                        <a:t>000</a:t>
                      </a:r>
                      <a:endParaRPr lang="mr-IN" sz="1200" b="0" i="0" u="none" strike="noStrike" dirty="0" smtClean="0">
                        <a:solidFill>
                          <a:srgbClr val="000000"/>
                        </a:solidFill>
                        <a:effectLst/>
                        <a:latin typeface="+mn-lt"/>
                      </a:endParaRPr>
                    </a:p>
                  </a:txBody>
                  <a:tcPr marL="12700" marR="12700" marT="12700" marB="0" anchor="b">
                    <a:lnL>
                      <a:noFill/>
                    </a:lnL>
                    <a:lnR>
                      <a:noFill/>
                    </a:lnR>
                    <a:lnT>
                      <a:noFill/>
                    </a:lnT>
                    <a:lnB>
                      <a:noFill/>
                    </a:lnB>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mn-lt"/>
                        </a:rPr>
                        <a:t>£</a:t>
                      </a:r>
                      <a:r>
                        <a:rPr lang="mr-IN" sz="1200" b="0" i="0" u="none" strike="noStrike" dirty="0" smtClean="0">
                          <a:solidFill>
                            <a:srgbClr val="000000"/>
                          </a:solidFill>
                          <a:effectLst/>
                          <a:latin typeface="+mn-lt"/>
                        </a:rPr>
                        <a:t>’</a:t>
                      </a:r>
                      <a:r>
                        <a:rPr lang="en-GB" sz="1200" b="0" i="0" u="none" strike="noStrike" dirty="0" smtClean="0">
                          <a:solidFill>
                            <a:srgbClr val="000000"/>
                          </a:solidFill>
                          <a:effectLst/>
                          <a:latin typeface="+mn-lt"/>
                        </a:rPr>
                        <a:t>000</a:t>
                      </a:r>
                      <a:endParaRPr lang="mr-IN" sz="1200" b="0" i="0" u="none" strike="noStrike" dirty="0" smtClean="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165100">
                <a:tc>
                  <a:txBody>
                    <a:bodyPr/>
                    <a:lstStyle/>
                    <a:p>
                      <a:pPr algn="l" fontAlgn="b"/>
                      <a:r>
                        <a:rPr lang="en-US" sz="1200" b="0" i="0" u="none" strike="noStrike" dirty="0">
                          <a:solidFill>
                            <a:srgbClr val="000000"/>
                          </a:solidFill>
                          <a:effectLst/>
                          <a:latin typeface="+mn-lt"/>
                        </a:rPr>
                        <a:t>Sales</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cs-CZ" sz="1200" b="0" i="0" u="none" strike="noStrike">
                          <a:solidFill>
                            <a:srgbClr val="000000"/>
                          </a:solidFill>
                          <a:effectLst/>
                          <a:latin typeface="+mn-lt"/>
                        </a:rPr>
                        <a:t>6,225</a:t>
                      </a:r>
                    </a:p>
                  </a:txBody>
                  <a:tcPr marL="12700" marR="12700" marT="12700" marB="0" anchor="b">
                    <a:lnL>
                      <a:noFill/>
                    </a:lnL>
                    <a:lnR>
                      <a:noFill/>
                    </a:lnR>
                    <a:lnT>
                      <a:noFill/>
                    </a:lnT>
                    <a:lnB>
                      <a:noFill/>
                    </a:lnB>
                  </a:tcPr>
                </a:tc>
                <a:tc>
                  <a:txBody>
                    <a:bodyPr/>
                    <a:lstStyle/>
                    <a:p>
                      <a:pPr algn="r" fontAlgn="b"/>
                      <a:r>
                        <a:rPr lang="fi-FI" sz="1200" b="0" i="0" u="none" strike="noStrike">
                          <a:solidFill>
                            <a:srgbClr val="000000"/>
                          </a:solidFill>
                          <a:effectLst/>
                          <a:latin typeface="+mn-lt"/>
                        </a:rPr>
                        <a:t>6,736</a:t>
                      </a:r>
                    </a:p>
                  </a:txBody>
                  <a:tcPr marL="12700" marR="12700" marT="12700" marB="0" anchor="b">
                    <a:lnL>
                      <a:noFill/>
                    </a:lnL>
                    <a:lnR>
                      <a:noFill/>
                    </a:lnR>
                    <a:lnT>
                      <a:noFill/>
                    </a:lnT>
                    <a:lnB>
                      <a:noFill/>
                    </a:lnB>
                  </a:tcPr>
                </a:tc>
                <a:tc>
                  <a:txBody>
                    <a:bodyPr/>
                    <a:lstStyle/>
                    <a:p>
                      <a:pPr algn="r" fontAlgn="b"/>
                      <a:r>
                        <a:rPr lang="is-IS" sz="1200" b="0" i="0" u="none" strike="noStrike">
                          <a:solidFill>
                            <a:srgbClr val="000000"/>
                          </a:solidFill>
                          <a:effectLst/>
                          <a:latin typeface="+mn-lt"/>
                        </a:rPr>
                        <a:t>5,706</a:t>
                      </a:r>
                    </a:p>
                  </a:txBody>
                  <a:tcPr marL="12700" marR="12700" marT="12700" marB="0" anchor="b">
                    <a:lnL>
                      <a:noFill/>
                    </a:lnL>
                    <a:lnR>
                      <a:noFill/>
                    </a:lnR>
                    <a:lnT>
                      <a:noFill/>
                    </a:lnT>
                    <a:lnB>
                      <a:noFill/>
                    </a:lnB>
                  </a:tcPr>
                </a:tc>
                <a:tc>
                  <a:txBody>
                    <a:bodyPr/>
                    <a:lstStyle/>
                    <a:p>
                      <a:pPr algn="r" fontAlgn="b"/>
                      <a:r>
                        <a:rPr lang="is-IS" sz="1200" b="0" i="0" u="none" strike="noStrike">
                          <a:solidFill>
                            <a:srgbClr val="000000"/>
                          </a:solidFill>
                          <a:effectLst/>
                          <a:latin typeface="+mn-lt"/>
                        </a:rPr>
                        <a:t>6,621</a:t>
                      </a:r>
                    </a:p>
                  </a:txBody>
                  <a:tcPr marL="12700" marR="12700" marT="12700" marB="0" anchor="b">
                    <a:lnL>
                      <a:noFill/>
                    </a:lnL>
                    <a:lnR>
                      <a:noFill/>
                    </a:lnR>
                    <a:lnT>
                      <a:noFill/>
                    </a:lnT>
                    <a:lnB>
                      <a:noFill/>
                    </a:lnB>
                  </a:tcPr>
                </a:tc>
                <a:tc>
                  <a:txBody>
                    <a:bodyPr/>
                    <a:lstStyle/>
                    <a:p>
                      <a:pPr algn="r" fontAlgn="b"/>
                      <a:r>
                        <a:rPr lang="uk-UA" sz="1200" b="0" i="0" u="none" strike="noStrike">
                          <a:solidFill>
                            <a:srgbClr val="000000"/>
                          </a:solidFill>
                          <a:effectLst/>
                          <a:latin typeface="+mn-lt"/>
                        </a:rPr>
                        <a:t>7,342</a:t>
                      </a:r>
                    </a:p>
                  </a:txBody>
                  <a:tcPr marL="12700" marR="12700" marT="12700" marB="0" anchor="b">
                    <a:lnL>
                      <a:noFill/>
                    </a:lnL>
                    <a:lnR>
                      <a:noFill/>
                    </a:lnR>
                    <a:lnT>
                      <a:noFill/>
                    </a:lnT>
                    <a:lnB>
                      <a:noFill/>
                    </a:lnB>
                  </a:tcPr>
                </a:tc>
                <a:tc>
                  <a:txBody>
                    <a:bodyPr/>
                    <a:lstStyle/>
                    <a:p>
                      <a:pPr algn="r" fontAlgn="b"/>
                      <a:r>
                        <a:rPr lang="is-IS" sz="1200" b="0" i="0" u="none" strike="noStrike">
                          <a:solidFill>
                            <a:srgbClr val="000000"/>
                          </a:solidFill>
                          <a:effectLst/>
                          <a:latin typeface="+mn-lt"/>
                        </a:rPr>
                        <a:t>7,099</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165100">
                <a:tc>
                  <a:txBody>
                    <a:bodyPr/>
                    <a:lstStyle/>
                    <a:p>
                      <a:pPr algn="l" fontAlgn="b"/>
                      <a:r>
                        <a:rPr lang="en-US" sz="1200" b="0" i="0" u="none" strike="noStrike" dirty="0">
                          <a:solidFill>
                            <a:srgbClr val="000000"/>
                          </a:solidFill>
                          <a:effectLst/>
                          <a:latin typeface="+mn-lt"/>
                        </a:rPr>
                        <a:t>Pre Tax Profit</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mn-lt"/>
                        </a:rPr>
                        <a:t>(61)</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(472)</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(215)</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cs-CZ" sz="1200" b="0" i="0" u="none" strike="noStrike" dirty="0">
                          <a:solidFill>
                            <a:srgbClr val="000000"/>
                          </a:solidFill>
                          <a:effectLst/>
                          <a:latin typeface="+mn-lt"/>
                        </a:rPr>
                        <a:t>119</a:t>
                      </a:r>
                    </a:p>
                  </a:txBody>
                  <a:tcPr marL="12700" marR="12700" marT="12700" marB="0" anchor="b">
                    <a:lnL>
                      <a:noFill/>
                    </a:lnL>
                    <a:lnR>
                      <a:noFill/>
                    </a:lnR>
                    <a:lnT>
                      <a:noFill/>
                    </a:lnT>
                    <a:lnB>
                      <a:noFill/>
                    </a:lnB>
                  </a:tcPr>
                </a:tc>
                <a:tc>
                  <a:txBody>
                    <a:bodyPr/>
                    <a:lstStyle/>
                    <a:p>
                      <a:pPr algn="r" fontAlgn="b"/>
                      <a:r>
                        <a:rPr lang="ru-RU" sz="1200" b="0" i="0" u="none" strike="noStrike" dirty="0">
                          <a:solidFill>
                            <a:srgbClr val="000000"/>
                          </a:solidFill>
                          <a:effectLst/>
                          <a:latin typeface="+mn-lt"/>
                        </a:rPr>
                        <a:t>558</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mn-lt"/>
                        </a:rPr>
                        <a:t>625</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165100">
                <a:tc>
                  <a:txBody>
                    <a:bodyPr/>
                    <a:lstStyle/>
                    <a:p>
                      <a:pPr algn="l" fontAlgn="b"/>
                      <a:r>
                        <a:rPr lang="mr-IN" sz="1200" b="0" i="0" u="none" strike="noStrike" dirty="0">
                          <a:solidFill>
                            <a:srgbClr val="000000"/>
                          </a:solidFill>
                          <a:effectLst/>
                          <a:latin typeface="+mn-lt"/>
                        </a:rPr>
                        <a:t>%</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mn-lt"/>
                        </a:rPr>
                        <a:t>(1.0%)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(7.0%)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(3.8%)</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1.8%</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7.6%</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8.8%</a:t>
                      </a:r>
                      <a:endParaRPr lang="mr-IN" sz="1200" b="0" i="0" u="none" strike="noStrike" dirty="0">
                        <a:solidFill>
                          <a:srgbClr val="000000"/>
                        </a:solidFill>
                        <a:effectLst/>
                        <a:latin typeface="+mn-lt"/>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165100">
                <a:tc>
                  <a:txBody>
                    <a:bodyPr/>
                    <a:lstStyle/>
                    <a:p>
                      <a:pPr algn="l" fontAlgn="b"/>
                      <a:r>
                        <a:rPr lang="en-US" sz="1200" b="0" i="0" u="none" strike="noStrike" dirty="0">
                          <a:solidFill>
                            <a:srgbClr val="000000"/>
                          </a:solidFill>
                          <a:effectLst/>
                          <a:latin typeface="+mn-lt"/>
                        </a:rPr>
                        <a:t>Bank debt/loan/HP</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cs-CZ" sz="1200" b="0" i="0" u="none" strike="noStrike" dirty="0">
                          <a:solidFill>
                            <a:srgbClr val="000000"/>
                          </a:solidFill>
                          <a:effectLst/>
                          <a:latin typeface="+mn-lt"/>
                        </a:rPr>
                        <a:t>297</a:t>
                      </a:r>
                    </a:p>
                  </a:txBody>
                  <a:tcPr marL="12700" marR="12700" marT="12700" marB="0" anchor="b">
                    <a:lnL>
                      <a:noFill/>
                    </a:lnL>
                    <a:lnR>
                      <a:noFill/>
                    </a:lnR>
                    <a:lnT>
                      <a:noFill/>
                    </a:lnT>
                    <a:lnB>
                      <a:noFill/>
                    </a:lnB>
                  </a:tcPr>
                </a:tc>
                <a:tc>
                  <a:txBody>
                    <a:bodyPr/>
                    <a:lstStyle/>
                    <a:p>
                      <a:pPr algn="r" fontAlgn="b"/>
                      <a:r>
                        <a:rPr lang="en-US" sz="1200" b="0" i="0" u="none" strike="noStrike" dirty="0">
                          <a:solidFill>
                            <a:srgbClr val="000000"/>
                          </a:solidFill>
                          <a:effectLst/>
                          <a:latin typeface="+mn-lt"/>
                        </a:rPr>
                        <a:t>861</a:t>
                      </a: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(307)</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(122)</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(810)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(1,190)</a:t>
                      </a:r>
                      <a:endParaRPr lang="mr-IN" sz="1200" b="0" i="0" u="none" strike="noStrike" dirty="0">
                        <a:solidFill>
                          <a:srgbClr val="000000"/>
                        </a:solidFill>
                        <a:effectLst/>
                        <a:latin typeface="+mn-lt"/>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165100">
                <a:tc>
                  <a:txBody>
                    <a:bodyPr/>
                    <a:lstStyle/>
                    <a:p>
                      <a:pPr algn="l" fontAlgn="b"/>
                      <a:r>
                        <a:rPr lang="en-US" sz="1200" b="0" i="0" u="none" strike="noStrike" dirty="0">
                          <a:solidFill>
                            <a:srgbClr val="000000"/>
                          </a:solidFill>
                          <a:effectLst/>
                          <a:latin typeface="+mn-lt"/>
                        </a:rPr>
                        <a:t>Notional value</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mn-lt"/>
                        </a:rPr>
                        <a:t>(785)</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(4637)</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(1413)</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mn-lt"/>
                        </a:rPr>
                        <a:t>1074</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mn-lt"/>
                        </a:rPr>
                        <a:t>5274</a:t>
                      </a:r>
                    </a:p>
                  </a:txBody>
                  <a:tcPr marL="12700" marR="12700" marT="12700" marB="0" anchor="b">
                    <a:lnL>
                      <a:noFill/>
                    </a:lnL>
                    <a:lnR>
                      <a:noFill/>
                    </a:lnR>
                    <a:lnT>
                      <a:noFill/>
                    </a:lnT>
                    <a:lnB>
                      <a:noFill/>
                    </a:lnB>
                  </a:tcPr>
                </a:tc>
                <a:tc>
                  <a:txBody>
                    <a:bodyPr/>
                    <a:lstStyle/>
                    <a:p>
                      <a:pPr algn="r" fontAlgn="b"/>
                      <a:r>
                        <a:rPr lang="en-US" sz="1200" b="0" i="0" u="none" strike="noStrike" dirty="0">
                          <a:solidFill>
                            <a:srgbClr val="000000"/>
                          </a:solidFill>
                          <a:effectLst/>
                          <a:latin typeface="+mn-lt"/>
                        </a:rPr>
                        <a:t>6190</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177800">
                <a:tc>
                  <a:txBody>
                    <a:bodyPr/>
                    <a:lstStyle/>
                    <a:p>
                      <a:pPr algn="l" fontAlgn="b"/>
                      <a:r>
                        <a:rPr lang="en-US" sz="1200" b="0" i="0" u="none" strike="noStrike">
                          <a:solidFill>
                            <a:srgbClr val="000000"/>
                          </a:solidFill>
                          <a:effectLst/>
                          <a:latin typeface="+mn-lt"/>
                        </a:rPr>
                        <a:t>Joined/Left</a:t>
                      </a:r>
                    </a:p>
                  </a:txBody>
                  <a:tcPr marL="12700" marR="12700" marT="127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mn-lt"/>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mn-lt"/>
                        </a:rPr>
                        <a:t>Oct-04</a:t>
                      </a:r>
                      <a:endParaRPr lang="mr-IN" sz="1200" b="0" i="0" u="none" strike="noStrike" dirty="0">
                        <a:solidFill>
                          <a:srgbClr val="000000"/>
                        </a:solidFill>
                        <a:effectLst/>
                        <a:latin typeface="+mn-lt"/>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dirty="0">
                          <a:solidFill>
                            <a:srgbClr val="000000"/>
                          </a:solidFill>
                          <a:effectLst/>
                          <a:latin typeface="+mn-lt"/>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dirty="0">
                          <a:solidFill>
                            <a:srgbClr val="000000"/>
                          </a:solidFill>
                          <a:effectLst/>
                          <a:latin typeface="+mn-lt"/>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dirty="0">
                          <a:solidFill>
                            <a:srgbClr val="000000"/>
                          </a:solidFill>
                          <a:effectLst/>
                          <a:latin typeface="+mn-lt"/>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mn-lt"/>
                        </a:rPr>
                        <a:t>Dec-08</a:t>
                      </a:r>
                      <a:endParaRPr lang="mr-IN" sz="1200" b="0" i="0" u="none" strike="noStrike" dirty="0">
                        <a:solidFill>
                          <a:srgbClr val="000000"/>
                        </a:solidFill>
                        <a:effectLst/>
                        <a:latin typeface="+mn-lt"/>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938023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688005" y="1524046"/>
            <a:ext cx="4347212" cy="369332"/>
          </a:xfrm>
          <a:prstGeom prst="rect">
            <a:avLst/>
          </a:prstGeom>
        </p:spPr>
        <p:txBody>
          <a:bodyPr wrap="square">
            <a:spAutoFit/>
          </a:bodyPr>
          <a:lstStyle/>
          <a:p>
            <a:r>
              <a:rPr lang="en-GB" dirty="0">
                <a:solidFill>
                  <a:srgbClr val="0000FF"/>
                </a:solidFill>
              </a:rPr>
              <a:t>Packaging Manufacturer (2010 – 2012) </a:t>
            </a:r>
          </a:p>
        </p:txBody>
      </p:sp>
      <p:sp>
        <p:nvSpPr>
          <p:cNvPr id="4" name="Rectangle 3"/>
          <p:cNvSpPr/>
          <p:nvPr/>
        </p:nvSpPr>
        <p:spPr>
          <a:xfrm>
            <a:off x="688005" y="2192840"/>
            <a:ext cx="5539324" cy="923330"/>
          </a:xfrm>
          <a:prstGeom prst="rect">
            <a:avLst/>
          </a:prstGeom>
        </p:spPr>
        <p:txBody>
          <a:bodyPr wrap="square">
            <a:spAutoFit/>
          </a:bodyPr>
          <a:lstStyle/>
          <a:p>
            <a:pPr algn="just"/>
            <a:r>
              <a:rPr lang="en-GB" dirty="0"/>
              <a:t>The client was a UK market leader in packaging manufacture. Over the years its profits had reduced and a sudden change in the market left it with huge losses. </a:t>
            </a:r>
          </a:p>
        </p:txBody>
      </p:sp>
      <p:sp>
        <p:nvSpPr>
          <p:cNvPr id="5" name="Rectangle 4"/>
          <p:cNvSpPr/>
          <p:nvPr/>
        </p:nvSpPr>
        <p:spPr>
          <a:xfrm>
            <a:off x="688005" y="5655880"/>
            <a:ext cx="5539324" cy="1477328"/>
          </a:xfrm>
          <a:prstGeom prst="rect">
            <a:avLst/>
          </a:prstGeom>
        </p:spPr>
        <p:txBody>
          <a:bodyPr wrap="square">
            <a:spAutoFit/>
          </a:bodyPr>
          <a:lstStyle/>
          <a:p>
            <a:pPr algn="just"/>
            <a:r>
              <a:rPr lang="en-GB" dirty="0"/>
              <a:t>Over a</a:t>
            </a:r>
            <a:r>
              <a:rPr lang="en-GB" dirty="0" smtClean="0"/>
              <a:t> </a:t>
            </a:r>
            <a:r>
              <a:rPr lang="en-GB" dirty="0"/>
              <a:t>period of around 18 months, profitability was restored. This was the result of upgraded distribution and operations processes, a period of major organisational change, and a conscious decision to work only with profitable customers.</a:t>
            </a:r>
          </a:p>
        </p:txBody>
      </p:sp>
      <p:graphicFrame>
        <p:nvGraphicFramePr>
          <p:cNvPr id="6" name="Table 5"/>
          <p:cNvGraphicFramePr>
            <a:graphicFrameLocks noGrp="1"/>
          </p:cNvGraphicFramePr>
          <p:nvPr>
            <p:extLst>
              <p:ext uri="{D42A27DB-BD31-4B8C-83A1-F6EECF244321}">
                <p14:modId xmlns:p14="http://schemas.microsoft.com/office/powerpoint/2010/main" val="1193907683"/>
              </p:ext>
            </p:extLst>
          </p:nvPr>
        </p:nvGraphicFramePr>
        <p:xfrm>
          <a:off x="790073" y="3643526"/>
          <a:ext cx="5260843" cy="1507277"/>
        </p:xfrm>
        <a:graphic>
          <a:graphicData uri="http://schemas.openxmlformats.org/drawingml/2006/table">
            <a:tbl>
              <a:tblPr/>
              <a:tblGrid>
                <a:gridCol w="1806754"/>
                <a:gridCol w="1151363"/>
                <a:gridCol w="1151363"/>
                <a:gridCol w="1151363"/>
              </a:tblGrid>
              <a:tr h="248033">
                <a:tc>
                  <a:txBody>
                    <a:bodyPr/>
                    <a:lstStyle/>
                    <a:p>
                      <a:pPr algn="l" fontAlgn="b"/>
                      <a:r>
                        <a:rPr lang="sk-SK" sz="1200" b="0" i="0" u="none" strike="noStrike" dirty="0">
                          <a:solidFill>
                            <a:srgbClr val="000000"/>
                          </a:solidFill>
                          <a:effectLst/>
                          <a:latin typeface="Cambria"/>
                        </a:rPr>
                        <a:t> </a:t>
                      </a:r>
                    </a:p>
                  </a:txBody>
                  <a:tcPr marL="12700" marR="12700" marT="127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dirty="0">
                          <a:solidFill>
                            <a:srgbClr val="000000"/>
                          </a:solidFill>
                          <a:effectLst/>
                          <a:latin typeface="Cambria"/>
                        </a:rPr>
                        <a:t>2010</a:t>
                      </a: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dirty="0">
                          <a:solidFill>
                            <a:srgbClr val="000000"/>
                          </a:solidFill>
                          <a:effectLst/>
                          <a:latin typeface="Cambria"/>
                        </a:rPr>
                        <a:t>2011</a:t>
                      </a: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s-IS" sz="1200" b="0" i="0" u="none" strike="noStrike" dirty="0">
                          <a:solidFill>
                            <a:srgbClr val="000000"/>
                          </a:solidFill>
                          <a:effectLst/>
                          <a:latin typeface="Cambria"/>
                        </a:rPr>
                        <a:t>2012</a:t>
                      </a:r>
                    </a:p>
                  </a:txBody>
                  <a:tcPr marL="12700" marR="12700" marT="127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8033">
                <a:tc>
                  <a:txBody>
                    <a:bodyPr/>
                    <a:lstStyle/>
                    <a:p>
                      <a:pPr algn="l" fontAlgn="b"/>
                      <a:r>
                        <a:rPr lang="sk-SK" sz="1200" b="0" i="0" u="none" strike="noStrike">
                          <a:solidFill>
                            <a:srgbClr val="000000"/>
                          </a:solidFill>
                          <a:effectLst/>
                          <a:latin typeface="Cambria"/>
                        </a:rPr>
                        <a:t> </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Cambria"/>
                        </a:rPr>
                        <a:t>£’000</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£’000</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£’000</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48033">
                <a:tc>
                  <a:txBody>
                    <a:bodyPr/>
                    <a:lstStyle/>
                    <a:p>
                      <a:pPr algn="l" fontAlgn="b"/>
                      <a:r>
                        <a:rPr lang="en-US" sz="1200" b="0" i="0" u="none" strike="noStrike">
                          <a:solidFill>
                            <a:srgbClr val="000000"/>
                          </a:solidFill>
                          <a:effectLst/>
                          <a:latin typeface="Cambria"/>
                        </a:rPr>
                        <a:t>Sales</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a:solidFill>
                            <a:srgbClr val="000000"/>
                          </a:solidFill>
                          <a:effectLst/>
                          <a:latin typeface="Cambria"/>
                        </a:rPr>
                        <a:t>23,324</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Cambria"/>
                        </a:rPr>
                        <a:t>19,809</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Cambria"/>
                        </a:rPr>
                        <a:t>13,646</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48033">
                <a:tc>
                  <a:txBody>
                    <a:bodyPr/>
                    <a:lstStyle/>
                    <a:p>
                      <a:pPr algn="l" fontAlgn="b"/>
                      <a:r>
                        <a:rPr lang="en-US" sz="1200" b="0" i="0" u="none" strike="noStrike">
                          <a:solidFill>
                            <a:srgbClr val="000000"/>
                          </a:solidFill>
                          <a:effectLst/>
                          <a:latin typeface="Cambria"/>
                        </a:rPr>
                        <a:t>Pre Tax on Ord.</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Cambria"/>
                        </a:rPr>
                        <a:t>(1,649)</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(470)</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(23)</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48033">
                <a:tc>
                  <a:txBody>
                    <a:bodyPr/>
                    <a:lstStyle/>
                    <a:p>
                      <a:pPr algn="l" fontAlgn="b"/>
                      <a:r>
                        <a:rPr lang="mr-IN" sz="1200" b="0" i="0" u="none" strike="noStrike">
                          <a:solidFill>
                            <a:srgbClr val="000000"/>
                          </a:solidFill>
                          <a:effectLst/>
                          <a:latin typeface="Cambria"/>
                        </a:rPr>
                        <a:t>%</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Cambria"/>
                        </a:rPr>
                        <a:t>(7.1%)</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(2.4%)</a:t>
                      </a:r>
                      <a:endParaRPr lang="mr-IN" sz="1200" b="0" i="0" u="none" strike="noStrike" dirty="0">
                        <a:solidFill>
                          <a:srgbClr val="000000"/>
                        </a:solidFill>
                        <a:effectLst/>
                        <a:latin typeface="Cambria"/>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Cambria"/>
                        </a:rPr>
                        <a:t>(0.2%)</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67112">
                <a:tc>
                  <a:txBody>
                    <a:bodyPr/>
                    <a:lstStyle/>
                    <a:p>
                      <a:pPr algn="l" fontAlgn="b"/>
                      <a:r>
                        <a:rPr lang="en-US" sz="1200" b="0" i="0" u="none" strike="noStrike">
                          <a:solidFill>
                            <a:srgbClr val="000000"/>
                          </a:solidFill>
                          <a:effectLst/>
                          <a:latin typeface="Cambria"/>
                        </a:rPr>
                        <a:t>Joined/Left</a:t>
                      </a:r>
                    </a:p>
                  </a:txBody>
                  <a:tcPr marL="12700" marR="12700" marT="127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Cambria"/>
                        </a:rPr>
                        <a:t>Oct-10</a:t>
                      </a:r>
                      <a:endParaRPr lang="mr-IN" sz="1200" b="0" i="0" u="none" strike="noStrike" dirty="0">
                        <a:solidFill>
                          <a:srgbClr val="000000"/>
                        </a:solidFill>
                        <a:effectLst/>
                        <a:latin typeface="Cambria"/>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Cambria"/>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Cambria"/>
                        </a:rPr>
                        <a:t>Jun-12</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10385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582157" y="1620514"/>
            <a:ext cx="4561342" cy="369332"/>
          </a:xfrm>
          <a:prstGeom prst="rect">
            <a:avLst/>
          </a:prstGeom>
        </p:spPr>
        <p:txBody>
          <a:bodyPr wrap="square">
            <a:spAutoFit/>
          </a:bodyPr>
          <a:lstStyle/>
          <a:p>
            <a:r>
              <a:rPr lang="en-GB" dirty="0">
                <a:solidFill>
                  <a:srgbClr val="0000FF"/>
                </a:solidFill>
              </a:rPr>
              <a:t>International Software Group (1999 – 2000) </a:t>
            </a:r>
          </a:p>
        </p:txBody>
      </p:sp>
      <p:sp>
        <p:nvSpPr>
          <p:cNvPr id="4" name="Rectangle 3"/>
          <p:cNvSpPr/>
          <p:nvPr/>
        </p:nvSpPr>
        <p:spPr>
          <a:xfrm>
            <a:off x="582157" y="2540675"/>
            <a:ext cx="5627529" cy="1754327"/>
          </a:xfrm>
          <a:prstGeom prst="rect">
            <a:avLst/>
          </a:prstGeom>
        </p:spPr>
        <p:txBody>
          <a:bodyPr wrap="square">
            <a:spAutoFit/>
          </a:bodyPr>
          <a:lstStyle/>
          <a:p>
            <a:pPr algn="just"/>
            <a:r>
              <a:rPr lang="en-GB" dirty="0"/>
              <a:t>The company was an international software group and was one of the first to develop print management software. The firm had started off as a hardware firm and the task was to morph the company from being a typical hardware firm to becoming a leading edge software </a:t>
            </a:r>
            <a:r>
              <a:rPr lang="en-GB" dirty="0" smtClean="0"/>
              <a:t>company. </a:t>
            </a:r>
            <a:endParaRPr lang="en-GB" dirty="0"/>
          </a:p>
        </p:txBody>
      </p:sp>
      <p:sp>
        <p:nvSpPr>
          <p:cNvPr id="5" name="Rectangle 4"/>
          <p:cNvSpPr/>
          <p:nvPr/>
        </p:nvSpPr>
        <p:spPr>
          <a:xfrm>
            <a:off x="582157" y="4787258"/>
            <a:ext cx="5627529" cy="2031325"/>
          </a:xfrm>
          <a:prstGeom prst="rect">
            <a:avLst/>
          </a:prstGeom>
        </p:spPr>
        <p:txBody>
          <a:bodyPr wrap="square">
            <a:spAutoFit/>
          </a:bodyPr>
          <a:lstStyle/>
          <a:p>
            <a:pPr algn="just"/>
            <a:r>
              <a:rPr lang="en-GB" dirty="0"/>
              <a:t>The project lasted eight months involving 115 days on site. On </a:t>
            </a:r>
            <a:r>
              <a:rPr lang="en-GB" dirty="0" smtClean="0"/>
              <a:t>joining, it was found that </a:t>
            </a:r>
            <a:r>
              <a:rPr lang="en-GB" dirty="0"/>
              <a:t>organisational problems had moved the company into heavy losses, but within six months the firm was generating cash. With international expansion and a possible float in </a:t>
            </a:r>
            <a:r>
              <a:rPr lang="en-GB" dirty="0" smtClean="0"/>
              <a:t>mind, </a:t>
            </a:r>
            <a:r>
              <a:rPr lang="en-GB" dirty="0"/>
              <a:t>£4m PE funding was raised. Ultimately the firm grew to £10m turnover and was sold to </a:t>
            </a:r>
            <a:r>
              <a:rPr lang="en-GB" dirty="0" err="1"/>
              <a:t>Bottomline</a:t>
            </a:r>
            <a:r>
              <a:rPr lang="en-GB" dirty="0"/>
              <a:t> Technologies. </a:t>
            </a:r>
          </a:p>
        </p:txBody>
      </p:sp>
    </p:spTree>
    <p:extLst>
      <p:ext uri="{BB962C8B-B14F-4D97-AF65-F5344CB8AC3E}">
        <p14:creationId xmlns:p14="http://schemas.microsoft.com/office/powerpoint/2010/main" val="20910385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748416" y="1444116"/>
            <a:ext cx="4384930" cy="369332"/>
          </a:xfrm>
          <a:prstGeom prst="rect">
            <a:avLst/>
          </a:prstGeom>
        </p:spPr>
        <p:txBody>
          <a:bodyPr wrap="square">
            <a:spAutoFit/>
          </a:bodyPr>
          <a:lstStyle/>
          <a:p>
            <a:r>
              <a:rPr lang="en-GB" dirty="0">
                <a:solidFill>
                  <a:srgbClr val="0000FF"/>
                </a:solidFill>
              </a:rPr>
              <a:t>Capital Goods Manufacturer (1997 – 1998)</a:t>
            </a:r>
          </a:p>
        </p:txBody>
      </p:sp>
      <p:sp>
        <p:nvSpPr>
          <p:cNvPr id="4" name="Rectangle 3"/>
          <p:cNvSpPr/>
          <p:nvPr/>
        </p:nvSpPr>
        <p:spPr>
          <a:xfrm>
            <a:off x="748416" y="2266018"/>
            <a:ext cx="5461271" cy="1200329"/>
          </a:xfrm>
          <a:prstGeom prst="rect">
            <a:avLst/>
          </a:prstGeom>
        </p:spPr>
        <p:txBody>
          <a:bodyPr wrap="square">
            <a:spAutoFit/>
          </a:bodyPr>
          <a:lstStyle/>
          <a:p>
            <a:pPr algn="just"/>
            <a:r>
              <a:rPr lang="en-GB" dirty="0"/>
              <a:t>The firm was an MBO and had grown from £3m to £8m </a:t>
            </a:r>
            <a:r>
              <a:rPr lang="en-GB" dirty="0" smtClean="0"/>
              <a:t>turnover </a:t>
            </a:r>
            <a:r>
              <a:rPr lang="en-GB" dirty="0"/>
              <a:t>over eight years. It manufactured and serviced capital goods. Profit performance had remained at break even throughout.</a:t>
            </a:r>
          </a:p>
        </p:txBody>
      </p:sp>
      <p:sp>
        <p:nvSpPr>
          <p:cNvPr id="5" name="Rectangle 4"/>
          <p:cNvSpPr/>
          <p:nvPr/>
        </p:nvSpPr>
        <p:spPr>
          <a:xfrm>
            <a:off x="748417" y="6432028"/>
            <a:ext cx="5461271" cy="1200329"/>
          </a:xfrm>
          <a:prstGeom prst="rect">
            <a:avLst/>
          </a:prstGeom>
        </p:spPr>
        <p:txBody>
          <a:bodyPr wrap="square">
            <a:spAutoFit/>
          </a:bodyPr>
          <a:lstStyle/>
          <a:p>
            <a:r>
              <a:rPr lang="en-GB" dirty="0"/>
              <a:t>Due to organisational changes, standardisation of the product range, and more effective planning, the firm moved to over £250k pre tax profit before growing to £30m turnover and being sold to KONE.</a:t>
            </a:r>
          </a:p>
        </p:txBody>
      </p:sp>
      <p:graphicFrame>
        <p:nvGraphicFramePr>
          <p:cNvPr id="6" name="Table 5"/>
          <p:cNvGraphicFramePr>
            <a:graphicFrameLocks noGrp="1"/>
          </p:cNvGraphicFramePr>
          <p:nvPr>
            <p:extLst>
              <p:ext uri="{D42A27DB-BD31-4B8C-83A1-F6EECF244321}">
                <p14:modId xmlns:p14="http://schemas.microsoft.com/office/powerpoint/2010/main" val="2647354437"/>
              </p:ext>
            </p:extLst>
          </p:nvPr>
        </p:nvGraphicFramePr>
        <p:xfrm>
          <a:off x="748417" y="3817141"/>
          <a:ext cx="5461268" cy="1915773"/>
        </p:xfrm>
        <a:graphic>
          <a:graphicData uri="http://schemas.openxmlformats.org/drawingml/2006/table">
            <a:tbl>
              <a:tblPr/>
              <a:tblGrid>
                <a:gridCol w="1792200"/>
                <a:gridCol w="917267"/>
                <a:gridCol w="917267"/>
                <a:gridCol w="917267"/>
                <a:gridCol w="917267"/>
              </a:tblGrid>
              <a:tr h="237191">
                <a:tc>
                  <a:txBody>
                    <a:bodyPr/>
                    <a:lstStyle/>
                    <a:p>
                      <a:pPr algn="r" fontAlgn="b"/>
                      <a:r>
                        <a:rPr lang="sk-SK" sz="1200" b="0" i="0" u="none" strike="noStrike" dirty="0">
                          <a:solidFill>
                            <a:srgbClr val="000000"/>
                          </a:solidFill>
                          <a:effectLst/>
                          <a:latin typeface="+mn-lt"/>
                        </a:rPr>
                        <a:t> </a:t>
                      </a:r>
                    </a:p>
                  </a:txBody>
                  <a:tcPr marL="12700" marR="12700" marT="127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mn-lt"/>
                        </a:rPr>
                        <a:t>Mar-96</a:t>
                      </a:r>
                      <a:endParaRPr lang="mr-IN" sz="1200" b="0" i="0" u="none" strike="noStrike" dirty="0">
                        <a:solidFill>
                          <a:srgbClr val="000000"/>
                        </a:solidFill>
                        <a:effectLst/>
                        <a:latin typeface="+mn-lt"/>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mn-lt"/>
                        </a:rPr>
                        <a:t>Mar-97</a:t>
                      </a:r>
                      <a:endParaRPr lang="mr-IN" sz="1200" b="0" i="0" u="none" strike="noStrike" dirty="0">
                        <a:solidFill>
                          <a:srgbClr val="000000"/>
                        </a:solidFill>
                        <a:effectLst/>
                        <a:latin typeface="+mn-lt"/>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mn-lt"/>
                        </a:rPr>
                        <a:t>Mar-98</a:t>
                      </a:r>
                      <a:endParaRPr lang="mr-IN" sz="1200" b="0" i="0" u="none" strike="noStrike" dirty="0">
                        <a:solidFill>
                          <a:srgbClr val="000000"/>
                        </a:solidFill>
                        <a:effectLst/>
                        <a:latin typeface="+mn-lt"/>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mn-lt"/>
                        </a:rPr>
                        <a:t>Mar-99</a:t>
                      </a:r>
                      <a:endParaRPr lang="mr-IN" sz="1200" b="0" i="0" u="none" strike="noStrike" dirty="0">
                        <a:solidFill>
                          <a:srgbClr val="000000"/>
                        </a:solidFill>
                        <a:effectLst/>
                        <a:latin typeface="+mn-lt"/>
                      </a:endParaRPr>
                    </a:p>
                  </a:txBody>
                  <a:tcPr marL="12700" marR="12700" marT="127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7191">
                <a:tc>
                  <a:txBody>
                    <a:bodyPr/>
                    <a:lstStyle/>
                    <a:p>
                      <a:pPr algn="l" fontAlgn="b"/>
                      <a:r>
                        <a:rPr lang="sk-SK" sz="1200" b="0" i="0" u="none" strike="noStrike">
                          <a:solidFill>
                            <a:srgbClr val="000000"/>
                          </a:solidFill>
                          <a:effectLst/>
                          <a:latin typeface="+mn-lt"/>
                        </a:rPr>
                        <a:t> </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37191">
                <a:tc>
                  <a:txBody>
                    <a:bodyPr/>
                    <a:lstStyle/>
                    <a:p>
                      <a:pPr algn="l" fontAlgn="b"/>
                      <a:r>
                        <a:rPr lang="en-US" sz="1200" b="0" i="0" u="none" strike="noStrike">
                          <a:solidFill>
                            <a:srgbClr val="000000"/>
                          </a:solidFill>
                          <a:effectLst/>
                          <a:latin typeface="+mn-lt"/>
                        </a:rPr>
                        <a:t>Sales</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a:solidFill>
                            <a:srgbClr val="000000"/>
                          </a:solidFill>
                          <a:effectLst/>
                          <a:latin typeface="+mn-lt"/>
                        </a:rPr>
                        <a:t>7,203</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mn-lt"/>
                        </a:rPr>
                        <a:t>8,200</a:t>
                      </a:r>
                    </a:p>
                  </a:txBody>
                  <a:tcPr marL="12700" marR="12700" marT="12700" marB="0" anchor="b">
                    <a:lnL>
                      <a:noFill/>
                    </a:lnL>
                    <a:lnR>
                      <a:noFill/>
                    </a:lnR>
                    <a:lnT>
                      <a:noFill/>
                    </a:lnT>
                    <a:lnB>
                      <a:noFill/>
                    </a:lnB>
                  </a:tcPr>
                </a:tc>
                <a:tc>
                  <a:txBody>
                    <a:bodyPr/>
                    <a:lstStyle/>
                    <a:p>
                      <a:pPr algn="r" fontAlgn="b"/>
                      <a:r>
                        <a:rPr lang="fi-FI" sz="1200" b="0" i="0" u="none" strike="noStrike">
                          <a:solidFill>
                            <a:srgbClr val="000000"/>
                          </a:solidFill>
                          <a:effectLst/>
                          <a:latin typeface="+mn-lt"/>
                        </a:rPr>
                        <a:t>9,188</a:t>
                      </a:r>
                    </a:p>
                  </a:txBody>
                  <a:tcPr marL="12700" marR="12700" marT="12700" marB="0" anchor="b">
                    <a:lnL>
                      <a:noFill/>
                    </a:lnL>
                    <a:lnR>
                      <a:noFill/>
                    </a:lnR>
                    <a:lnT>
                      <a:noFill/>
                    </a:lnT>
                    <a:lnB>
                      <a:noFill/>
                    </a:lnB>
                  </a:tcPr>
                </a:tc>
                <a:tc>
                  <a:txBody>
                    <a:bodyPr/>
                    <a:lstStyle/>
                    <a:p>
                      <a:pPr algn="r" fontAlgn="b"/>
                      <a:r>
                        <a:rPr lang="fi-FI" sz="1200" b="0" i="0" u="none" strike="noStrike">
                          <a:solidFill>
                            <a:srgbClr val="000000"/>
                          </a:solidFill>
                          <a:effectLst/>
                          <a:latin typeface="+mn-lt"/>
                        </a:rPr>
                        <a:t>12,470</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37191">
                <a:tc>
                  <a:txBody>
                    <a:bodyPr/>
                    <a:lstStyle/>
                    <a:p>
                      <a:pPr algn="l" fontAlgn="b"/>
                      <a:r>
                        <a:rPr lang="en-US" sz="1200" b="0" i="0" u="none" strike="noStrike">
                          <a:solidFill>
                            <a:srgbClr val="000000"/>
                          </a:solidFill>
                          <a:effectLst/>
                          <a:latin typeface="+mn-lt"/>
                        </a:rPr>
                        <a:t>Pre Tax on Ord.</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cs-CZ" sz="1200" b="0" i="0" u="none" strike="noStrike">
                          <a:solidFill>
                            <a:srgbClr val="000000"/>
                          </a:solidFill>
                          <a:effectLst/>
                          <a:latin typeface="+mn-lt"/>
                        </a:rPr>
                        <a:t>118</a:t>
                      </a:r>
                    </a:p>
                  </a:txBody>
                  <a:tcPr marL="12700" marR="12700" marT="12700" marB="0" anchor="b">
                    <a:lnL>
                      <a:noFill/>
                    </a:lnL>
                    <a:lnR>
                      <a:noFill/>
                    </a:lnR>
                    <a:lnT>
                      <a:noFill/>
                    </a:lnT>
                    <a:lnB>
                      <a:noFill/>
                    </a:lnB>
                  </a:tcPr>
                </a:tc>
                <a:tc>
                  <a:txBody>
                    <a:bodyPr/>
                    <a:lstStyle/>
                    <a:p>
                      <a:pPr algn="r" fontAlgn="b"/>
                      <a:r>
                        <a:rPr lang="uk-UA" sz="1200" b="0" i="0" u="none" strike="noStrike">
                          <a:solidFill>
                            <a:srgbClr val="000000"/>
                          </a:solidFill>
                          <a:effectLst/>
                          <a:latin typeface="+mn-lt"/>
                        </a:rPr>
                        <a:t>151</a:t>
                      </a:r>
                    </a:p>
                  </a:txBody>
                  <a:tcPr marL="12700" marR="12700" marT="12700" marB="0" anchor="b">
                    <a:lnL>
                      <a:noFill/>
                    </a:lnL>
                    <a:lnR>
                      <a:noFill/>
                    </a:lnR>
                    <a:lnT>
                      <a:noFill/>
                    </a:lnT>
                    <a:lnB>
                      <a:noFill/>
                    </a:lnB>
                  </a:tcPr>
                </a:tc>
                <a:tc>
                  <a:txBody>
                    <a:bodyPr/>
                    <a:lstStyle/>
                    <a:p>
                      <a:pPr algn="r" fontAlgn="b"/>
                      <a:r>
                        <a:rPr lang="ru-RU" sz="1200" b="0" i="0" u="none" strike="noStrike" dirty="0">
                          <a:solidFill>
                            <a:srgbClr val="000000"/>
                          </a:solidFill>
                          <a:effectLst/>
                          <a:latin typeface="+mn-lt"/>
                        </a:rPr>
                        <a:t>158</a:t>
                      </a:r>
                    </a:p>
                  </a:txBody>
                  <a:tcPr marL="12700" marR="12700" marT="12700" marB="0" anchor="b">
                    <a:lnL>
                      <a:noFill/>
                    </a:lnL>
                    <a:lnR>
                      <a:noFill/>
                    </a:lnR>
                    <a:lnT>
                      <a:noFill/>
                    </a:lnT>
                    <a:lnB>
                      <a:noFill/>
                    </a:lnB>
                  </a:tcPr>
                </a:tc>
                <a:tc>
                  <a:txBody>
                    <a:bodyPr/>
                    <a:lstStyle/>
                    <a:p>
                      <a:pPr algn="r" fontAlgn="b"/>
                      <a:r>
                        <a:rPr lang="is-IS" sz="1200" b="0" i="0" u="none" strike="noStrike">
                          <a:solidFill>
                            <a:srgbClr val="000000"/>
                          </a:solidFill>
                          <a:effectLst/>
                          <a:latin typeface="+mn-lt"/>
                        </a:rPr>
                        <a:t>252</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37191">
                <a:tc>
                  <a:txBody>
                    <a:bodyPr/>
                    <a:lstStyle/>
                    <a:p>
                      <a:pPr algn="l" fontAlgn="b"/>
                      <a:r>
                        <a:rPr lang="mr-IN" sz="1200" b="0" i="0" u="none" strike="noStrike">
                          <a:solidFill>
                            <a:srgbClr val="000000"/>
                          </a:solidFill>
                          <a:effectLst/>
                          <a:latin typeface="+mn-lt"/>
                        </a:rPr>
                        <a:t>%</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mr-IN" sz="1200" b="0" i="0" u="none" strike="noStrike">
                          <a:solidFill>
                            <a:srgbClr val="000000"/>
                          </a:solidFill>
                          <a:effectLst/>
                          <a:latin typeface="+mn-lt"/>
                        </a:rPr>
                        <a:t>1.6%</a:t>
                      </a:r>
                    </a:p>
                  </a:txBody>
                  <a:tcPr marL="12700" marR="12700" marT="12700" marB="0" anchor="b">
                    <a:lnL>
                      <a:noFill/>
                    </a:lnL>
                    <a:lnR>
                      <a:noFill/>
                    </a:lnR>
                    <a:lnT>
                      <a:noFill/>
                    </a:lnT>
                    <a:lnB>
                      <a:noFill/>
                    </a:lnB>
                  </a:tcPr>
                </a:tc>
                <a:tc>
                  <a:txBody>
                    <a:bodyPr/>
                    <a:lstStyle/>
                    <a:p>
                      <a:pPr algn="r" fontAlgn="b"/>
                      <a:r>
                        <a:rPr lang="mr-IN" sz="1200" b="0" i="0" u="none" strike="noStrike">
                          <a:solidFill>
                            <a:srgbClr val="000000"/>
                          </a:solidFill>
                          <a:effectLst/>
                          <a:latin typeface="+mn-lt"/>
                        </a:rPr>
                        <a:t>1.8%</a:t>
                      </a:r>
                    </a:p>
                  </a:txBody>
                  <a:tcPr marL="12700" marR="12700" marT="12700" marB="0" anchor="b">
                    <a:lnL>
                      <a:noFill/>
                    </a:lnL>
                    <a:lnR>
                      <a:noFill/>
                    </a:lnR>
                    <a:lnT>
                      <a:noFill/>
                    </a:lnT>
                    <a:lnB>
                      <a:noFill/>
                    </a:lnB>
                  </a:tcPr>
                </a:tc>
                <a:tc>
                  <a:txBody>
                    <a:bodyPr/>
                    <a:lstStyle/>
                    <a:p>
                      <a:pPr algn="r" fontAlgn="b"/>
                      <a:r>
                        <a:rPr lang="mr-IN" sz="1200" b="0" i="0" u="none" strike="noStrike" dirty="0">
                          <a:solidFill>
                            <a:srgbClr val="000000"/>
                          </a:solidFill>
                          <a:effectLst/>
                          <a:latin typeface="+mn-lt"/>
                        </a:rPr>
                        <a:t>1.7%</a:t>
                      </a:r>
                    </a:p>
                  </a:txBody>
                  <a:tcPr marL="12700" marR="12700" marT="12700" marB="0" anchor="b">
                    <a:lnL>
                      <a:noFill/>
                    </a:lnL>
                    <a:lnR>
                      <a:noFill/>
                    </a:lnR>
                    <a:lnT>
                      <a:noFill/>
                    </a:lnT>
                    <a:lnB>
                      <a:noFill/>
                    </a:lnB>
                  </a:tcPr>
                </a:tc>
                <a:tc>
                  <a:txBody>
                    <a:bodyPr/>
                    <a:lstStyle/>
                    <a:p>
                      <a:pPr algn="r" fontAlgn="b"/>
                      <a:r>
                        <a:rPr lang="mr-IN" sz="1200" b="0" i="0" u="none" strike="noStrike">
                          <a:solidFill>
                            <a:srgbClr val="000000"/>
                          </a:solidFill>
                          <a:effectLst/>
                          <a:latin typeface="+mn-lt"/>
                        </a:rPr>
                        <a:t>2.0%</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37191">
                <a:tc>
                  <a:txBody>
                    <a:bodyPr/>
                    <a:lstStyle/>
                    <a:p>
                      <a:pPr algn="l" fontAlgn="b"/>
                      <a:r>
                        <a:rPr lang="en-US" sz="1200" b="0" i="0" u="none" strike="noStrike">
                          <a:solidFill>
                            <a:srgbClr val="000000"/>
                          </a:solidFill>
                          <a:effectLst/>
                          <a:latin typeface="+mn-lt"/>
                        </a:rPr>
                        <a:t>Bank debt/loan/HP</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a:solidFill>
                            <a:srgbClr val="000000"/>
                          </a:solidFill>
                          <a:effectLst/>
                          <a:latin typeface="+mn-lt"/>
                        </a:rPr>
                        <a:t>624</a:t>
                      </a:r>
                    </a:p>
                  </a:txBody>
                  <a:tcPr marL="12700" marR="12700" marT="12700" marB="0" anchor="b">
                    <a:lnL>
                      <a:noFill/>
                    </a:lnL>
                    <a:lnR>
                      <a:noFill/>
                    </a:lnR>
                    <a:lnT>
                      <a:noFill/>
                    </a:lnT>
                    <a:lnB>
                      <a:noFill/>
                    </a:lnB>
                  </a:tcPr>
                </a:tc>
                <a:tc>
                  <a:txBody>
                    <a:bodyPr/>
                    <a:lstStyle/>
                    <a:p>
                      <a:pPr algn="r" fontAlgn="b"/>
                      <a:r>
                        <a:rPr lang="is-IS" sz="1200" b="0" i="0" u="none" strike="noStrike">
                          <a:solidFill>
                            <a:srgbClr val="000000"/>
                          </a:solidFill>
                          <a:effectLst/>
                          <a:latin typeface="+mn-lt"/>
                        </a:rPr>
                        <a:t>785</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mn-lt"/>
                        </a:rPr>
                        <a:t>906</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mn-lt"/>
                        </a:rPr>
                        <a:t>582</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37191">
                <a:tc>
                  <a:txBody>
                    <a:bodyPr/>
                    <a:lstStyle/>
                    <a:p>
                      <a:pPr algn="l" fontAlgn="b"/>
                      <a:r>
                        <a:rPr lang="en-US" sz="1200" b="0" i="0" u="none" strike="noStrike">
                          <a:solidFill>
                            <a:srgbClr val="000000"/>
                          </a:solidFill>
                          <a:effectLst/>
                          <a:latin typeface="+mn-lt"/>
                        </a:rPr>
                        <a:t>Notional value</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a:solidFill>
                            <a:srgbClr val="000000"/>
                          </a:solidFill>
                          <a:effectLst/>
                          <a:latin typeface="+mn-lt"/>
                        </a:rPr>
                        <a:t>84</a:t>
                      </a:r>
                    </a:p>
                  </a:txBody>
                  <a:tcPr marL="12700" marR="12700" marT="12700" marB="0" anchor="b">
                    <a:lnL>
                      <a:noFill/>
                    </a:lnL>
                    <a:lnR>
                      <a:noFill/>
                    </a:lnR>
                    <a:lnT>
                      <a:noFill/>
                    </a:lnT>
                    <a:lnB>
                      <a:noFill/>
                    </a:lnB>
                  </a:tcPr>
                </a:tc>
                <a:tc>
                  <a:txBody>
                    <a:bodyPr/>
                    <a:lstStyle/>
                    <a:p>
                      <a:pPr algn="r" fontAlgn="b"/>
                      <a:r>
                        <a:rPr lang="cs-CZ" sz="1200" b="0" i="0" u="none" strike="noStrike">
                          <a:solidFill>
                            <a:srgbClr val="000000"/>
                          </a:solidFill>
                          <a:effectLst/>
                          <a:latin typeface="+mn-lt"/>
                        </a:rPr>
                        <a:t>121</a:t>
                      </a:r>
                    </a:p>
                  </a:txBody>
                  <a:tcPr marL="12700" marR="12700" marT="12700" marB="0" anchor="b">
                    <a:lnL>
                      <a:noFill/>
                    </a:lnL>
                    <a:lnR>
                      <a:noFill/>
                    </a:lnR>
                    <a:lnT>
                      <a:noFill/>
                    </a:lnT>
                    <a:lnB>
                      <a:noFill/>
                    </a:lnB>
                  </a:tcPr>
                </a:tc>
                <a:tc>
                  <a:txBody>
                    <a:bodyPr/>
                    <a:lstStyle/>
                    <a:p>
                      <a:pPr algn="r" fontAlgn="b"/>
                      <a:r>
                        <a:rPr lang="is-IS" sz="1200" b="0" i="0" u="none" strike="noStrike">
                          <a:solidFill>
                            <a:srgbClr val="000000"/>
                          </a:solidFill>
                          <a:effectLst/>
                          <a:latin typeface="+mn-lt"/>
                        </a:rPr>
                        <a:t>42</a:t>
                      </a:r>
                    </a:p>
                  </a:txBody>
                  <a:tcPr marL="12700" marR="12700" marT="12700" marB="0" anchor="b">
                    <a:lnL>
                      <a:noFill/>
                    </a:lnL>
                    <a:lnR>
                      <a:noFill/>
                    </a:lnR>
                    <a:lnT>
                      <a:noFill/>
                    </a:lnT>
                    <a:lnB>
                      <a:noFill/>
                    </a:lnB>
                  </a:tcPr>
                </a:tc>
                <a:tc>
                  <a:txBody>
                    <a:bodyPr/>
                    <a:lstStyle/>
                    <a:p>
                      <a:pPr algn="r" fontAlgn="b"/>
                      <a:r>
                        <a:rPr lang="is-IS" sz="1200" b="0" i="0" u="none" strike="noStrike" dirty="0">
                          <a:solidFill>
                            <a:srgbClr val="000000"/>
                          </a:solidFill>
                          <a:effectLst/>
                          <a:latin typeface="+mn-lt"/>
                        </a:rPr>
                        <a:t>930</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55436">
                <a:tc>
                  <a:txBody>
                    <a:bodyPr/>
                    <a:lstStyle/>
                    <a:p>
                      <a:pPr algn="l" fontAlgn="b"/>
                      <a:r>
                        <a:rPr lang="en-US" sz="1200" b="0" i="0" u="none" strike="noStrike">
                          <a:solidFill>
                            <a:srgbClr val="000000"/>
                          </a:solidFill>
                          <a:effectLst/>
                          <a:latin typeface="+mn-lt"/>
                        </a:rPr>
                        <a:t>Joined/left</a:t>
                      </a:r>
                    </a:p>
                  </a:txBody>
                  <a:tcPr marL="12700" marR="12700" marT="127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mn-lt"/>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mn-lt"/>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mn-lt"/>
                        </a:rPr>
                        <a:t>Jul-97</a:t>
                      </a:r>
                      <a:endParaRPr lang="mr-IN" sz="1200" b="0" i="0" u="none" strike="noStrike" dirty="0">
                        <a:solidFill>
                          <a:srgbClr val="000000"/>
                        </a:solidFill>
                        <a:effectLst/>
                        <a:latin typeface="+mn-lt"/>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mn-lt"/>
                        </a:rPr>
                        <a:t>Jul-98</a:t>
                      </a:r>
                      <a:endParaRPr lang="mr-IN" sz="1200" b="0" i="0" u="none" strike="noStrike" dirty="0">
                        <a:solidFill>
                          <a:srgbClr val="000000"/>
                        </a:solidFill>
                        <a:effectLst/>
                        <a:latin typeface="+mn-lt"/>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4378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4" name="Rectangle 3"/>
          <p:cNvSpPr/>
          <p:nvPr/>
        </p:nvSpPr>
        <p:spPr>
          <a:xfrm>
            <a:off x="670364" y="1408837"/>
            <a:ext cx="5151218" cy="369332"/>
          </a:xfrm>
          <a:prstGeom prst="rect">
            <a:avLst/>
          </a:prstGeom>
        </p:spPr>
        <p:txBody>
          <a:bodyPr wrap="square">
            <a:spAutoFit/>
          </a:bodyPr>
          <a:lstStyle/>
          <a:p>
            <a:r>
              <a:rPr lang="en-GB" dirty="0" smtClean="0">
                <a:solidFill>
                  <a:srgbClr val="0000FF"/>
                </a:solidFill>
              </a:rPr>
              <a:t>Technology </a:t>
            </a:r>
            <a:r>
              <a:rPr lang="en-GB" dirty="0">
                <a:solidFill>
                  <a:srgbClr val="0000FF"/>
                </a:solidFill>
              </a:rPr>
              <a:t>Start </a:t>
            </a:r>
            <a:r>
              <a:rPr lang="en-GB" dirty="0" smtClean="0">
                <a:solidFill>
                  <a:srgbClr val="0000FF"/>
                </a:solidFill>
              </a:rPr>
              <a:t>Up (1997 </a:t>
            </a:r>
            <a:r>
              <a:rPr lang="mr-IN" dirty="0" smtClean="0">
                <a:solidFill>
                  <a:srgbClr val="0000FF"/>
                </a:solidFill>
              </a:rPr>
              <a:t>–</a:t>
            </a:r>
            <a:r>
              <a:rPr lang="en-GB" dirty="0" smtClean="0">
                <a:solidFill>
                  <a:srgbClr val="0000FF"/>
                </a:solidFill>
              </a:rPr>
              <a:t> 1999)</a:t>
            </a:r>
            <a:endParaRPr lang="en-GB" dirty="0">
              <a:solidFill>
                <a:srgbClr val="0000FF"/>
              </a:solidFill>
            </a:endParaRPr>
          </a:p>
        </p:txBody>
      </p:sp>
      <p:sp>
        <p:nvSpPr>
          <p:cNvPr id="5" name="Rectangle 4"/>
          <p:cNvSpPr/>
          <p:nvPr/>
        </p:nvSpPr>
        <p:spPr>
          <a:xfrm>
            <a:off x="529235" y="1958977"/>
            <a:ext cx="5486400" cy="1754327"/>
          </a:xfrm>
          <a:prstGeom prst="rect">
            <a:avLst/>
          </a:prstGeom>
        </p:spPr>
        <p:txBody>
          <a:bodyPr wrap="square">
            <a:spAutoFit/>
          </a:bodyPr>
          <a:lstStyle/>
          <a:p>
            <a:pPr algn="just"/>
            <a:r>
              <a:rPr lang="en-GB" dirty="0"/>
              <a:t>The firm was a start up run by three engineers who developed an innovative postproduction product with worldwide appeal. There ensued a period of rapid growth, and the firm needed processes and structure both to sustain exceptional growth and also to attract international attention from likely purchasers.</a:t>
            </a:r>
          </a:p>
        </p:txBody>
      </p:sp>
      <p:sp>
        <p:nvSpPr>
          <p:cNvPr id="6" name="Rectangle 5"/>
          <p:cNvSpPr/>
          <p:nvPr/>
        </p:nvSpPr>
        <p:spPr>
          <a:xfrm>
            <a:off x="529235" y="4070508"/>
            <a:ext cx="5486400" cy="1477328"/>
          </a:xfrm>
          <a:prstGeom prst="rect">
            <a:avLst/>
          </a:prstGeom>
        </p:spPr>
        <p:txBody>
          <a:bodyPr wrap="square">
            <a:spAutoFit/>
          </a:bodyPr>
          <a:lstStyle/>
          <a:p>
            <a:pPr algn="just"/>
            <a:r>
              <a:rPr lang="en-GB" dirty="0"/>
              <a:t>The Collingwood project which lasted 17 months and involved 58 days on site working helped </a:t>
            </a:r>
            <a:r>
              <a:rPr lang="en-GB" dirty="0" smtClean="0"/>
              <a:t>the client </a:t>
            </a:r>
            <a:r>
              <a:rPr lang="en-GB" dirty="0"/>
              <a:t>develop suitable operational and financial processes, and also to adopt a more formal corporate management style. The firm was sold to Miranda Technologies. </a:t>
            </a:r>
          </a:p>
        </p:txBody>
      </p:sp>
    </p:spTree>
    <p:extLst>
      <p:ext uri="{BB962C8B-B14F-4D97-AF65-F5344CB8AC3E}">
        <p14:creationId xmlns:p14="http://schemas.microsoft.com/office/powerpoint/2010/main" val="20164378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652723" y="1514676"/>
            <a:ext cx="5151218" cy="369332"/>
          </a:xfrm>
          <a:prstGeom prst="rect">
            <a:avLst/>
          </a:prstGeom>
        </p:spPr>
        <p:txBody>
          <a:bodyPr wrap="square">
            <a:spAutoFit/>
          </a:bodyPr>
          <a:lstStyle/>
          <a:p>
            <a:r>
              <a:rPr lang="en-GB" dirty="0">
                <a:solidFill>
                  <a:srgbClr val="0000FF"/>
                </a:solidFill>
              </a:rPr>
              <a:t>Hospitality Systems Manufacturer (</a:t>
            </a:r>
            <a:r>
              <a:rPr lang="en-GB" dirty="0" smtClean="0">
                <a:solidFill>
                  <a:srgbClr val="0000FF"/>
                </a:solidFill>
              </a:rPr>
              <a:t>1995 </a:t>
            </a:r>
            <a:r>
              <a:rPr lang="en-GB" dirty="0">
                <a:solidFill>
                  <a:srgbClr val="0000FF"/>
                </a:solidFill>
              </a:rPr>
              <a:t>– 1995)</a:t>
            </a:r>
          </a:p>
        </p:txBody>
      </p:sp>
      <p:sp>
        <p:nvSpPr>
          <p:cNvPr id="4" name="Rectangle 3"/>
          <p:cNvSpPr/>
          <p:nvPr/>
        </p:nvSpPr>
        <p:spPr>
          <a:xfrm>
            <a:off x="652723" y="2207863"/>
            <a:ext cx="5539323" cy="923330"/>
          </a:xfrm>
          <a:prstGeom prst="rect">
            <a:avLst/>
          </a:prstGeom>
        </p:spPr>
        <p:txBody>
          <a:bodyPr wrap="square">
            <a:spAutoFit/>
          </a:bodyPr>
          <a:lstStyle/>
          <a:p>
            <a:pPr algn="just"/>
            <a:r>
              <a:rPr lang="en-GB" dirty="0"/>
              <a:t>The client had grown to £14m turnover in 11 years, but had peaked notwithstanding a huge backlog of outstanding orders.</a:t>
            </a:r>
          </a:p>
        </p:txBody>
      </p:sp>
      <p:sp>
        <p:nvSpPr>
          <p:cNvPr id="5" name="Rectangle 4"/>
          <p:cNvSpPr/>
          <p:nvPr/>
        </p:nvSpPr>
        <p:spPr>
          <a:xfrm>
            <a:off x="652723" y="5560102"/>
            <a:ext cx="5539323" cy="2031325"/>
          </a:xfrm>
          <a:prstGeom prst="rect">
            <a:avLst/>
          </a:prstGeom>
        </p:spPr>
        <p:txBody>
          <a:bodyPr wrap="square">
            <a:spAutoFit/>
          </a:bodyPr>
          <a:lstStyle/>
          <a:p>
            <a:pPr algn="just"/>
            <a:r>
              <a:rPr lang="en-GB" dirty="0"/>
              <a:t>The project lasted six months and involved 84 days on site working. During which time Just in Time manufacturing system was installed, including increased control over BOMs and stock. After a few months into the project, shipped volumes increased with no additional resources; a 50% increase in shop floor productivity.</a:t>
            </a:r>
          </a:p>
        </p:txBody>
      </p:sp>
      <p:graphicFrame>
        <p:nvGraphicFramePr>
          <p:cNvPr id="6" name="Table 5"/>
          <p:cNvGraphicFramePr>
            <a:graphicFrameLocks noGrp="1"/>
          </p:cNvGraphicFramePr>
          <p:nvPr>
            <p:extLst>
              <p:ext uri="{D42A27DB-BD31-4B8C-83A1-F6EECF244321}">
                <p14:modId xmlns:p14="http://schemas.microsoft.com/office/powerpoint/2010/main" val="1192944636"/>
              </p:ext>
            </p:extLst>
          </p:nvPr>
        </p:nvGraphicFramePr>
        <p:xfrm>
          <a:off x="864416" y="3704346"/>
          <a:ext cx="4939525" cy="1305338"/>
        </p:xfrm>
        <a:graphic>
          <a:graphicData uri="http://schemas.openxmlformats.org/drawingml/2006/table">
            <a:tbl>
              <a:tblPr/>
              <a:tblGrid>
                <a:gridCol w="1867093"/>
                <a:gridCol w="1536216"/>
                <a:gridCol w="1536216"/>
              </a:tblGrid>
              <a:tr h="259049">
                <a:tc>
                  <a:txBody>
                    <a:bodyPr/>
                    <a:lstStyle/>
                    <a:p>
                      <a:pPr algn="l" fontAlgn="b"/>
                      <a:r>
                        <a:rPr lang="sk-SK" sz="1200" b="0" i="0" u="none" strike="noStrike" dirty="0">
                          <a:solidFill>
                            <a:srgbClr val="000000"/>
                          </a:solidFill>
                          <a:effectLst/>
                          <a:latin typeface="+mn-lt"/>
                        </a:rPr>
                        <a:t> </a:t>
                      </a:r>
                    </a:p>
                  </a:txBody>
                  <a:tcPr marL="12700" marR="12700" marT="127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mn-lt"/>
                        </a:rPr>
                        <a:t>1995</a:t>
                      </a: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mn-lt"/>
                        </a:rPr>
                        <a:t>1996</a:t>
                      </a:r>
                    </a:p>
                  </a:txBody>
                  <a:tcPr marL="12700" marR="12700" marT="127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9049">
                <a:tc>
                  <a:txBody>
                    <a:bodyPr/>
                    <a:lstStyle/>
                    <a:p>
                      <a:pPr algn="l" fontAlgn="b"/>
                      <a:r>
                        <a:rPr lang="sk-SK" sz="1200" b="0" i="0" u="none" strike="noStrike">
                          <a:solidFill>
                            <a:srgbClr val="000000"/>
                          </a:solidFill>
                          <a:effectLst/>
                          <a:latin typeface="+mn-lt"/>
                        </a:rPr>
                        <a:t> </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mn-lt"/>
                        </a:rPr>
                        <a:t>£’000</a:t>
                      </a:r>
                      <a:endParaRPr lang="mr-IN" sz="1200" b="0" i="0" u="none" strike="noStrike" dirty="0">
                        <a:solidFill>
                          <a:srgbClr val="000000"/>
                        </a:solidFill>
                        <a:effectLst/>
                        <a:latin typeface="+mn-lt"/>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59049">
                <a:tc>
                  <a:txBody>
                    <a:bodyPr/>
                    <a:lstStyle/>
                    <a:p>
                      <a:pPr algn="l" fontAlgn="b"/>
                      <a:r>
                        <a:rPr lang="en-US" sz="1200" b="0" i="0" u="none" strike="noStrike" dirty="0">
                          <a:solidFill>
                            <a:srgbClr val="000000"/>
                          </a:solidFill>
                          <a:effectLst/>
                          <a:latin typeface="+mn-lt"/>
                        </a:rPr>
                        <a:t>Sales</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a:solidFill>
                            <a:srgbClr val="000000"/>
                          </a:solidFill>
                          <a:effectLst/>
                          <a:latin typeface="+mn-lt"/>
                        </a:rPr>
                        <a:t>12,407</a:t>
                      </a:r>
                    </a:p>
                  </a:txBody>
                  <a:tcPr marL="12700" marR="12700" marT="12700" marB="0" anchor="b">
                    <a:lnL>
                      <a:noFill/>
                    </a:lnL>
                    <a:lnR>
                      <a:noFill/>
                    </a:lnR>
                    <a:lnT>
                      <a:noFill/>
                    </a:lnT>
                    <a:lnB>
                      <a:noFill/>
                    </a:lnB>
                  </a:tcPr>
                </a:tc>
                <a:tc>
                  <a:txBody>
                    <a:bodyPr/>
                    <a:lstStyle/>
                    <a:p>
                      <a:pPr algn="r" fontAlgn="b"/>
                      <a:r>
                        <a:rPr lang="cs-CZ" sz="1200" b="0" i="0" u="none" strike="noStrike">
                          <a:solidFill>
                            <a:srgbClr val="000000"/>
                          </a:solidFill>
                          <a:effectLst/>
                          <a:latin typeface="+mn-lt"/>
                        </a:rPr>
                        <a:t>19,517</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59049">
                <a:tc>
                  <a:txBody>
                    <a:bodyPr/>
                    <a:lstStyle/>
                    <a:p>
                      <a:pPr algn="l" fontAlgn="b"/>
                      <a:r>
                        <a:rPr lang="en-US" sz="1200" b="0" i="0" u="none" strike="noStrike">
                          <a:solidFill>
                            <a:srgbClr val="000000"/>
                          </a:solidFill>
                          <a:effectLst/>
                          <a:latin typeface="+mn-lt"/>
                        </a:rPr>
                        <a:t>Pre Tax Profit</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200" b="0" i="0" u="none" strike="noStrike" dirty="0">
                          <a:solidFill>
                            <a:srgbClr val="000000"/>
                          </a:solidFill>
                          <a:effectLst/>
                          <a:latin typeface="+mn-lt"/>
                        </a:rPr>
                        <a:t>2,448</a:t>
                      </a:r>
                    </a:p>
                  </a:txBody>
                  <a:tcPr marL="12700" marR="12700" marT="12700" marB="0" anchor="b">
                    <a:lnL>
                      <a:noFill/>
                    </a:lnL>
                    <a:lnR>
                      <a:noFill/>
                    </a:lnR>
                    <a:lnT>
                      <a:noFill/>
                    </a:lnT>
                    <a:lnB>
                      <a:noFill/>
                    </a:lnB>
                  </a:tcPr>
                </a:tc>
                <a:tc>
                  <a:txBody>
                    <a:bodyPr/>
                    <a:lstStyle/>
                    <a:p>
                      <a:pPr algn="r" fontAlgn="b"/>
                      <a:r>
                        <a:rPr lang="uk-UA" sz="1200" b="0" i="0" u="none" strike="noStrike">
                          <a:solidFill>
                            <a:srgbClr val="000000"/>
                          </a:solidFill>
                          <a:effectLst/>
                          <a:latin typeface="+mn-lt"/>
                        </a:rPr>
                        <a:t>3,645</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69142">
                <a:tc>
                  <a:txBody>
                    <a:bodyPr/>
                    <a:lstStyle/>
                    <a:p>
                      <a:pPr algn="l" fontAlgn="b"/>
                      <a:r>
                        <a:rPr lang="en-US" sz="1200" b="0" i="0" u="none" strike="noStrike">
                          <a:solidFill>
                            <a:srgbClr val="000000"/>
                          </a:solidFill>
                          <a:effectLst/>
                          <a:latin typeface="+mn-lt"/>
                        </a:rPr>
                        <a:t>Joined/Left</a:t>
                      </a:r>
                    </a:p>
                  </a:txBody>
                  <a:tcPr marL="12700" marR="12700" marT="127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mn-lt"/>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mn-lt"/>
                        </a:rPr>
                        <a:t>Jan/Jun</a:t>
                      </a:r>
                    </a:p>
                  </a:txBody>
                  <a:tcPr marL="12700" marR="12700" marT="127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10385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4219074" cy="649816"/>
          </a:xfrm>
        </p:spPr>
        <p:txBody>
          <a:bodyPr>
            <a:noAutofit/>
          </a:bodyPr>
          <a:lstStyle/>
          <a:p>
            <a:r>
              <a:rPr lang="en-GB" sz="3200" dirty="0" smtClean="0"/>
              <a:t>Collingwood Sample Projects </a:t>
            </a:r>
            <a:endParaRPr lang="en-GB" sz="3200" dirty="0"/>
          </a:p>
        </p:txBody>
      </p:sp>
      <p:pic>
        <p:nvPicPr>
          <p:cNvPr id="8" name="Content Placeholder 7"/>
          <p:cNvPicPr>
            <a:picLocks noGrp="1" noChangeAspect="1"/>
          </p:cNvPicPr>
          <p:nvPr>
            <p:ph idx="1"/>
          </p:nvPr>
        </p:nvPicPr>
        <p:blipFill>
          <a:blip r:embed="rId2"/>
          <a:srcRect t="4503" b="4503"/>
          <a:stretch>
            <a:fillRect/>
          </a:stretch>
        </p:blipFill>
        <p:spPr>
          <a:xfrm>
            <a:off x="5035217" y="366185"/>
            <a:ext cx="1445713" cy="796377"/>
          </a:xfrm>
        </p:spPr>
      </p:pic>
      <p:sp>
        <p:nvSpPr>
          <p:cNvPr id="3" name="Rectangle 2"/>
          <p:cNvSpPr/>
          <p:nvPr/>
        </p:nvSpPr>
        <p:spPr>
          <a:xfrm>
            <a:off x="846775" y="1391197"/>
            <a:ext cx="5316315" cy="369332"/>
          </a:xfrm>
          <a:prstGeom prst="rect">
            <a:avLst/>
          </a:prstGeom>
        </p:spPr>
        <p:txBody>
          <a:bodyPr wrap="square">
            <a:spAutoFit/>
          </a:bodyPr>
          <a:lstStyle/>
          <a:p>
            <a:r>
              <a:rPr lang="en-GB" dirty="0">
                <a:solidFill>
                  <a:srgbClr val="0000FF"/>
                </a:solidFill>
              </a:rPr>
              <a:t>Electronic Components Manufacturer (1994 </a:t>
            </a:r>
            <a:r>
              <a:rPr lang="en-GB" dirty="0" smtClean="0">
                <a:solidFill>
                  <a:srgbClr val="0000FF"/>
                </a:solidFill>
              </a:rPr>
              <a:t>–1995</a:t>
            </a:r>
            <a:r>
              <a:rPr lang="en-GB" dirty="0">
                <a:solidFill>
                  <a:srgbClr val="0000FF"/>
                </a:solidFill>
              </a:rPr>
              <a:t>)</a:t>
            </a:r>
          </a:p>
        </p:txBody>
      </p:sp>
      <p:sp>
        <p:nvSpPr>
          <p:cNvPr id="4" name="Rectangle 3"/>
          <p:cNvSpPr/>
          <p:nvPr/>
        </p:nvSpPr>
        <p:spPr>
          <a:xfrm>
            <a:off x="635082" y="2006659"/>
            <a:ext cx="5680452" cy="1477328"/>
          </a:xfrm>
          <a:prstGeom prst="rect">
            <a:avLst/>
          </a:prstGeom>
        </p:spPr>
        <p:txBody>
          <a:bodyPr wrap="square">
            <a:spAutoFit/>
          </a:bodyPr>
          <a:lstStyle/>
          <a:p>
            <a:pPr algn="just"/>
            <a:r>
              <a:rPr lang="en-GB" dirty="0"/>
              <a:t>The client was a £6m turnover electronic components manufacturer and part of a 34-company international group. The company had made losses and had failed to generate the necessary throughput during its seven-year life. </a:t>
            </a:r>
          </a:p>
        </p:txBody>
      </p:sp>
      <p:sp>
        <p:nvSpPr>
          <p:cNvPr id="5" name="Rectangle 4"/>
          <p:cNvSpPr/>
          <p:nvPr/>
        </p:nvSpPr>
        <p:spPr>
          <a:xfrm>
            <a:off x="635082" y="5481688"/>
            <a:ext cx="5680452" cy="1477328"/>
          </a:xfrm>
          <a:prstGeom prst="rect">
            <a:avLst/>
          </a:prstGeom>
        </p:spPr>
        <p:txBody>
          <a:bodyPr wrap="square">
            <a:spAutoFit/>
          </a:bodyPr>
          <a:lstStyle/>
          <a:p>
            <a:r>
              <a:rPr lang="en-GB" dirty="0"/>
              <a:t>The project lasted one year and involved 72 days on site working. By implementing Just in Time manufacturing, re-organising the shop floor and logistics functions the firm increased turnover to £15m (£29m the year </a:t>
            </a:r>
            <a:r>
              <a:rPr lang="en-GB" dirty="0" smtClean="0"/>
              <a:t>after) </a:t>
            </a:r>
            <a:r>
              <a:rPr lang="en-GB" dirty="0"/>
              <a:t>and moved into profit. </a:t>
            </a:r>
          </a:p>
        </p:txBody>
      </p:sp>
      <p:graphicFrame>
        <p:nvGraphicFramePr>
          <p:cNvPr id="7" name="Table 6"/>
          <p:cNvGraphicFramePr>
            <a:graphicFrameLocks noGrp="1"/>
          </p:cNvGraphicFramePr>
          <p:nvPr>
            <p:extLst>
              <p:ext uri="{D42A27DB-BD31-4B8C-83A1-F6EECF244321}">
                <p14:modId xmlns:p14="http://schemas.microsoft.com/office/powerpoint/2010/main" val="3597018355"/>
              </p:ext>
            </p:extLst>
          </p:nvPr>
        </p:nvGraphicFramePr>
        <p:xfrm>
          <a:off x="635082" y="3803019"/>
          <a:ext cx="5680451" cy="1118468"/>
        </p:xfrm>
        <a:graphic>
          <a:graphicData uri="http://schemas.openxmlformats.org/drawingml/2006/table">
            <a:tbl>
              <a:tblPr/>
              <a:tblGrid>
                <a:gridCol w="1912805"/>
                <a:gridCol w="1255882"/>
                <a:gridCol w="1255882"/>
                <a:gridCol w="1255882"/>
              </a:tblGrid>
              <a:tr h="264365">
                <a:tc>
                  <a:txBody>
                    <a:bodyPr/>
                    <a:lstStyle/>
                    <a:p>
                      <a:pPr algn="l" fontAlgn="b"/>
                      <a:r>
                        <a:rPr lang="sk-SK" sz="1200" b="0" i="0" u="none" strike="noStrike" dirty="0">
                          <a:solidFill>
                            <a:srgbClr val="000000"/>
                          </a:solidFill>
                          <a:effectLst/>
                          <a:latin typeface="Cambria"/>
                        </a:rPr>
                        <a:t> </a:t>
                      </a:r>
                    </a:p>
                  </a:txBody>
                  <a:tcPr marL="12700" marR="12700" marT="127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Cambria"/>
                        </a:rPr>
                        <a:t>Jan-94</a:t>
                      </a:r>
                      <a:endParaRPr lang="mr-IN" sz="1200" b="0" i="0" u="none" strike="noStrike" dirty="0">
                        <a:solidFill>
                          <a:srgbClr val="000000"/>
                        </a:solidFill>
                        <a:effectLst/>
                        <a:latin typeface="Cambria"/>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Cambria"/>
                        </a:rPr>
                        <a:t>Jan-95</a:t>
                      </a:r>
                      <a:endParaRPr lang="mr-IN" sz="1200" b="0" i="0" u="none" strike="noStrike" dirty="0">
                        <a:solidFill>
                          <a:srgbClr val="000000"/>
                        </a:solidFill>
                        <a:effectLst/>
                        <a:latin typeface="Cambria"/>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1200" b="0" i="0" u="none" strike="noStrike" dirty="0" smtClean="0">
                          <a:solidFill>
                            <a:srgbClr val="000000"/>
                          </a:solidFill>
                          <a:effectLst/>
                          <a:latin typeface="Cambria"/>
                        </a:rPr>
                        <a:t>Jan-96</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64365">
                <a:tc>
                  <a:txBody>
                    <a:bodyPr/>
                    <a:lstStyle/>
                    <a:p>
                      <a:pPr algn="l" fontAlgn="b"/>
                      <a:r>
                        <a:rPr lang="sk-SK" sz="1200" b="0" i="0" u="none" strike="noStrike">
                          <a:solidFill>
                            <a:srgbClr val="000000"/>
                          </a:solidFill>
                          <a:effectLst/>
                          <a:latin typeface="Cambria"/>
                        </a:rPr>
                        <a:t> </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a:solidFill>
                            <a:srgbClr val="000000"/>
                          </a:solidFill>
                          <a:effectLst/>
                          <a:latin typeface="Cambria"/>
                        </a:rPr>
                        <a:t>£000s</a:t>
                      </a:r>
                    </a:p>
                  </a:txBody>
                  <a:tcPr marL="12700" marR="12700" marT="12700" marB="0" anchor="b">
                    <a:lnL>
                      <a:noFill/>
                    </a:lnL>
                    <a:lnR>
                      <a:noFill/>
                    </a:lnR>
                    <a:lnT>
                      <a:noFill/>
                    </a:lnT>
                    <a:lnB>
                      <a:noFill/>
                    </a:lnB>
                  </a:tcPr>
                </a:tc>
                <a:tc>
                  <a:txBody>
                    <a:bodyPr/>
                    <a:lstStyle/>
                    <a:p>
                      <a:pPr algn="r" fontAlgn="b"/>
                      <a:r>
                        <a:rPr lang="en-US" sz="1200" b="0" i="0" u="none" strike="noStrike" dirty="0">
                          <a:solidFill>
                            <a:srgbClr val="000000"/>
                          </a:solidFill>
                          <a:effectLst/>
                          <a:latin typeface="Cambria"/>
                        </a:rPr>
                        <a:t>£000s</a:t>
                      </a:r>
                    </a:p>
                  </a:txBody>
                  <a:tcPr marL="12700" marR="12700" marT="12700" marB="0" anchor="b">
                    <a:lnL>
                      <a:noFill/>
                    </a:lnL>
                    <a:lnR>
                      <a:noFill/>
                    </a:lnR>
                    <a:lnT>
                      <a:noFill/>
                    </a:lnT>
                    <a:lnB>
                      <a:noFill/>
                    </a:lnB>
                  </a:tcPr>
                </a:tc>
                <a:tc>
                  <a:txBody>
                    <a:bodyPr/>
                    <a:lstStyle/>
                    <a:p>
                      <a:pPr algn="r" fontAlgn="b"/>
                      <a:r>
                        <a:rPr lang="en-US" sz="1200" b="0" i="0" u="none" strike="noStrike" dirty="0">
                          <a:solidFill>
                            <a:srgbClr val="000000"/>
                          </a:solidFill>
                          <a:effectLst/>
                          <a:latin typeface="Cambria"/>
                        </a:rPr>
                        <a:t>£000s</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264365">
                <a:tc>
                  <a:txBody>
                    <a:bodyPr/>
                    <a:lstStyle/>
                    <a:p>
                      <a:pPr algn="l" fontAlgn="b"/>
                      <a:r>
                        <a:rPr lang="en-US" sz="1200" b="0" i="0" u="none" strike="noStrike">
                          <a:solidFill>
                            <a:srgbClr val="000000"/>
                          </a:solidFill>
                          <a:effectLst/>
                          <a:latin typeface="Cambria"/>
                        </a:rPr>
                        <a:t>Sales</a:t>
                      </a: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200" b="0" i="0" u="none" strike="noStrike">
                          <a:solidFill>
                            <a:srgbClr val="000000"/>
                          </a:solidFill>
                          <a:effectLst/>
                          <a:latin typeface="Cambria"/>
                        </a:rPr>
                        <a:t>5,935</a:t>
                      </a:r>
                    </a:p>
                  </a:txBody>
                  <a:tcPr marL="12700" marR="12700" marT="12700" marB="0" anchor="b">
                    <a:lnL>
                      <a:noFill/>
                    </a:lnL>
                    <a:lnR>
                      <a:noFill/>
                    </a:lnR>
                    <a:lnT>
                      <a:noFill/>
                    </a:lnT>
                    <a:lnB>
                      <a:noFill/>
                    </a:lnB>
                  </a:tcPr>
                </a:tc>
                <a:tc>
                  <a:txBody>
                    <a:bodyPr/>
                    <a:lstStyle/>
                    <a:p>
                      <a:pPr algn="r" fontAlgn="b"/>
                      <a:r>
                        <a:rPr lang="is-IS" sz="1200" b="0" i="0" u="none" strike="noStrike">
                          <a:solidFill>
                            <a:srgbClr val="000000"/>
                          </a:solidFill>
                          <a:effectLst/>
                          <a:latin typeface="Cambria"/>
                        </a:rPr>
                        <a:t>15,217</a:t>
                      </a:r>
                    </a:p>
                  </a:txBody>
                  <a:tcPr marL="12700" marR="12700" marT="12700" marB="0" anchor="b">
                    <a:lnL>
                      <a:noFill/>
                    </a:lnL>
                    <a:lnR>
                      <a:noFill/>
                    </a:lnR>
                    <a:lnT>
                      <a:noFill/>
                    </a:lnT>
                    <a:lnB>
                      <a:noFill/>
                    </a:lnB>
                  </a:tcPr>
                </a:tc>
                <a:tc>
                  <a:txBody>
                    <a:bodyPr/>
                    <a:lstStyle/>
                    <a:p>
                      <a:pPr algn="r" fontAlgn="b"/>
                      <a:r>
                        <a:rPr lang="cs-CZ" sz="1200" b="0" i="0" u="none" strike="noStrike" dirty="0">
                          <a:solidFill>
                            <a:srgbClr val="000000"/>
                          </a:solidFill>
                          <a:effectLst/>
                          <a:latin typeface="Cambria"/>
                        </a:rPr>
                        <a:t>29,110</a:t>
                      </a: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r>
              <a:tr h="325373">
                <a:tc>
                  <a:txBody>
                    <a:bodyPr/>
                    <a:lstStyle/>
                    <a:p>
                      <a:pPr algn="l" fontAlgn="b"/>
                      <a:r>
                        <a:rPr lang="en-US" sz="1200" b="0" i="0" u="none" strike="noStrike">
                          <a:solidFill>
                            <a:srgbClr val="000000"/>
                          </a:solidFill>
                          <a:effectLst/>
                          <a:latin typeface="Cambria"/>
                        </a:rPr>
                        <a:t>Joined/Left</a:t>
                      </a:r>
                    </a:p>
                  </a:txBody>
                  <a:tcPr marL="12700" marR="12700" marT="127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000000"/>
                          </a:solidFill>
                          <a:effectLst/>
                          <a:latin typeface="Cambria"/>
                        </a:rPr>
                        <a:t> </a:t>
                      </a: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Cambria"/>
                        </a:rPr>
                        <a:t>Aug-94</a:t>
                      </a:r>
                      <a:endParaRPr lang="mr-IN" sz="1200" b="0" i="0" u="none" strike="noStrike" dirty="0">
                        <a:solidFill>
                          <a:srgbClr val="000000"/>
                        </a:solidFill>
                        <a:effectLst/>
                        <a:latin typeface="Cambria"/>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smtClean="0">
                          <a:solidFill>
                            <a:srgbClr val="000000"/>
                          </a:solidFill>
                          <a:effectLst/>
                          <a:latin typeface="Cambria"/>
                        </a:rPr>
                        <a:t>May-95</a:t>
                      </a:r>
                      <a:endParaRPr lang="mr-IN" sz="1200" b="0" i="0" u="none" strike="noStrike" dirty="0">
                        <a:solidFill>
                          <a:srgbClr val="000000"/>
                        </a:solidFill>
                        <a:effectLst/>
                        <a:latin typeface="Cambria"/>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4378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674</TotalTime>
  <Words>1587</Words>
  <Application>Microsoft Macintosh PowerPoint</Application>
  <PresentationFormat>On-screen Show (4:3)</PresentationFormat>
  <Paragraphs>286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Collingwood – Growth and Profit Improvement Specialist</vt:lpstr>
      <vt:lpstr>Collingwood Sample Projects </vt:lpstr>
      <vt:lpstr>Collingwood Sample Projects </vt:lpstr>
      <vt:lpstr>Collingwood Sample Projects </vt:lpstr>
      <vt:lpstr>Collingwood Sample Projects </vt:lpstr>
      <vt:lpstr>Collingwood Sample Projects </vt:lpstr>
      <vt:lpstr>Collingwood Sample Projects </vt:lpstr>
      <vt:lpstr>Collingwood Sample Projects </vt:lpstr>
      <vt:lpstr>Collingwood Sample Projects </vt:lpstr>
      <vt:lpstr>Collingwood Sample Projects </vt:lpstr>
      <vt:lpstr>Collingwood Sample Projects </vt:lpstr>
      <vt:lpstr>Collingwood Sample Projects </vt:lpstr>
    </vt:vector>
  </TitlesOfParts>
  <Company>Collingwood Management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Aidan Condie</dc:creator>
  <cp:lastModifiedBy>Aidan Condie</cp:lastModifiedBy>
  <cp:revision>24</cp:revision>
  <dcterms:created xsi:type="dcterms:W3CDTF">2017-01-04T22:43:16Z</dcterms:created>
  <dcterms:modified xsi:type="dcterms:W3CDTF">2017-01-10T10:59:23Z</dcterms:modified>
</cp:coreProperties>
</file>